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304" r:id="rId4"/>
    <p:sldId id="275" r:id="rId5"/>
    <p:sldId id="276" r:id="rId6"/>
    <p:sldId id="277" r:id="rId7"/>
    <p:sldId id="305" r:id="rId8"/>
    <p:sldId id="278" r:id="rId9"/>
    <p:sldId id="308" r:id="rId10"/>
    <p:sldId id="306" r:id="rId11"/>
    <p:sldId id="307" r:id="rId12"/>
    <p:sldId id="280" r:id="rId13"/>
    <p:sldId id="281" r:id="rId14"/>
    <p:sldId id="303" r:id="rId15"/>
    <p:sldId id="283" r:id="rId16"/>
    <p:sldId id="284" r:id="rId17"/>
    <p:sldId id="285" r:id="rId18"/>
    <p:sldId id="286" r:id="rId19"/>
    <p:sldId id="302" r:id="rId20"/>
    <p:sldId id="309" r:id="rId21"/>
    <p:sldId id="287" r:id="rId22"/>
    <p:sldId id="288" r:id="rId23"/>
    <p:sldId id="289" r:id="rId24"/>
    <p:sldId id="290" r:id="rId25"/>
    <p:sldId id="310" r:id="rId26"/>
    <p:sldId id="293" r:id="rId27"/>
    <p:sldId id="294" r:id="rId28"/>
    <p:sldId id="295" r:id="rId29"/>
    <p:sldId id="311" r:id="rId30"/>
    <p:sldId id="312" r:id="rId31"/>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1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15485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02670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12510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27599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97409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45595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59538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24770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13259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47751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825B3-AF71-4392-8A2B-BD5567CAFB0C}" type="datetimeFigureOut">
              <a:rPr lang="en-US" smtClean="0"/>
              <a:t>10/22/2017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59213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825B3-AF71-4392-8A2B-BD5567CAFB0C}" type="datetimeFigureOut">
              <a:rPr lang="en-US" smtClean="0"/>
              <a:t>10/22/2017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5E22C-53A9-40C9-849D-D1207A5773B9}" type="slidenum">
              <a:rPr lang="en-US" smtClean="0"/>
              <a:t>‹#›</a:t>
            </a:fld>
            <a:endParaRPr lang="en-US" dirty="0"/>
          </a:p>
        </p:txBody>
      </p:sp>
    </p:spTree>
    <p:extLst>
      <p:ext uri="{BB962C8B-B14F-4D97-AF65-F5344CB8AC3E}">
        <p14:creationId xmlns:p14="http://schemas.microsoft.com/office/powerpoint/2010/main" val="1924893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1" y="200026"/>
            <a:ext cx="11858624" cy="1543049"/>
          </a:xfrm>
        </p:spPr>
        <p:txBody>
          <a:bodyPr>
            <a:normAutofit/>
          </a:bodyPr>
          <a:lstStyle/>
          <a:p>
            <a:pPr lvl="0"/>
            <a:r>
              <a:rPr lang="en-US" sz="4800" b="1" dirty="0"/>
              <a:t>History of Immigration Law in the United </a:t>
            </a:r>
            <a:r>
              <a:rPr lang="en-US" sz="4800" b="1" dirty="0" smtClean="0"/>
              <a:t>States: Chinese Exclusion and Restrictive Legislation</a:t>
            </a:r>
            <a:endParaRPr lang="en-US" sz="4800" b="1" dirty="0"/>
          </a:p>
        </p:txBody>
      </p:sp>
      <p:sp>
        <p:nvSpPr>
          <p:cNvPr id="3" name="Subtitle 2"/>
          <p:cNvSpPr>
            <a:spLocks noGrp="1"/>
          </p:cNvSpPr>
          <p:nvPr>
            <p:ph type="subTitle" idx="1"/>
          </p:nvPr>
        </p:nvSpPr>
        <p:spPr>
          <a:xfrm>
            <a:off x="171450" y="5757862"/>
            <a:ext cx="6218713" cy="957261"/>
          </a:xfrm>
        </p:spPr>
        <p:txBody>
          <a:bodyPr>
            <a:normAutofit fontScale="47500" lnSpcReduction="20000"/>
          </a:bodyPr>
          <a:lstStyle/>
          <a:p>
            <a:r>
              <a:rPr lang="en-US" dirty="0"/>
              <a:t>Artemus Ward</a:t>
            </a:r>
          </a:p>
          <a:p>
            <a:r>
              <a:rPr lang="en-US" dirty="0"/>
              <a:t>Dept. of Political </a:t>
            </a:r>
            <a:r>
              <a:rPr lang="en-US" dirty="0" smtClean="0"/>
              <a:t>Science - Northern </a:t>
            </a:r>
            <a:r>
              <a:rPr lang="en-US" dirty="0"/>
              <a:t>Illinois University</a:t>
            </a:r>
          </a:p>
          <a:p>
            <a:r>
              <a:rPr lang="en-US" dirty="0"/>
              <a:t>aeward@niu.edu</a:t>
            </a:r>
          </a:p>
          <a:p>
            <a:r>
              <a:rPr lang="en-US" dirty="0"/>
              <a:t>Bill of Rights </a:t>
            </a:r>
            <a:r>
              <a:rPr lang="en-US" dirty="0" smtClean="0"/>
              <a:t>Institute</a:t>
            </a:r>
            <a:endParaRPr lang="en-US" dirty="0"/>
          </a:p>
        </p:txBody>
      </p:sp>
      <p:pic>
        <p:nvPicPr>
          <p:cNvPr id="5" name="Picture 4"/>
          <p:cNvPicPr>
            <a:picLocks noChangeAspect="1"/>
          </p:cNvPicPr>
          <p:nvPr/>
        </p:nvPicPr>
        <p:blipFill>
          <a:blip r:embed="rId2"/>
          <a:stretch>
            <a:fillRect/>
          </a:stretch>
        </p:blipFill>
        <p:spPr>
          <a:xfrm>
            <a:off x="6963490" y="1743074"/>
            <a:ext cx="4493259" cy="4972049"/>
          </a:xfrm>
          <a:prstGeom prst="rect">
            <a:avLst/>
          </a:prstGeom>
        </p:spPr>
      </p:pic>
      <p:pic>
        <p:nvPicPr>
          <p:cNvPr id="7" name="Picture 6"/>
          <p:cNvPicPr>
            <a:picLocks noChangeAspect="1"/>
          </p:cNvPicPr>
          <p:nvPr/>
        </p:nvPicPr>
        <p:blipFill>
          <a:blip r:embed="rId3"/>
          <a:stretch>
            <a:fillRect/>
          </a:stretch>
        </p:blipFill>
        <p:spPr>
          <a:xfrm>
            <a:off x="735172" y="1743074"/>
            <a:ext cx="5654993" cy="3899995"/>
          </a:xfrm>
          <a:prstGeom prst="rect">
            <a:avLst/>
          </a:prstGeom>
        </p:spPr>
      </p:pic>
    </p:spTree>
    <p:extLst>
      <p:ext uri="{BB962C8B-B14F-4D97-AF65-F5344CB8AC3E}">
        <p14:creationId xmlns:p14="http://schemas.microsoft.com/office/powerpoint/2010/main" val="3907715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4"/>
            <a:ext cx="10515600" cy="971550"/>
          </a:xfrm>
        </p:spPr>
        <p:txBody>
          <a:bodyPr>
            <a:normAutofit/>
          </a:bodyPr>
          <a:lstStyle/>
          <a:p>
            <a:pPr algn="ctr"/>
            <a:r>
              <a:rPr lang="en-US" b="1" dirty="0" smtClean="0"/>
              <a:t>Fifteen Passenger Bill (1878)</a:t>
            </a:r>
            <a:endParaRPr lang="en-US" b="1" dirty="0"/>
          </a:p>
        </p:txBody>
      </p:sp>
      <p:sp>
        <p:nvSpPr>
          <p:cNvPr id="3" name="Content Placeholder 2"/>
          <p:cNvSpPr>
            <a:spLocks noGrp="1"/>
          </p:cNvSpPr>
          <p:nvPr>
            <p:ph idx="1"/>
          </p:nvPr>
        </p:nvSpPr>
        <p:spPr>
          <a:xfrm>
            <a:off x="114299" y="1200150"/>
            <a:ext cx="11930063" cy="5529263"/>
          </a:xfrm>
        </p:spPr>
        <p:txBody>
          <a:bodyPr>
            <a:normAutofit fontScale="85000" lnSpcReduction="20000"/>
          </a:bodyPr>
          <a:lstStyle/>
          <a:p>
            <a:r>
              <a:rPr lang="en-US" dirty="0"/>
              <a:t>The majority report of the joint congressional committee claimed that the Pacific Coast had to become "either American or Mongolian," and insisting that there was "not sufficient brain capacity in the Chinese race to furnish motive power for self-government" and that "there is no Aryan or European race which is not far superior to the Chinese." It urged the president to get the Burlingame Treaty modified and Congress to legislate against "Asiatic immigration." </a:t>
            </a:r>
            <a:endParaRPr lang="en-US" dirty="0" smtClean="0"/>
          </a:p>
          <a:p>
            <a:r>
              <a:rPr lang="en-US" dirty="0" smtClean="0"/>
              <a:t>The </a:t>
            </a:r>
            <a:r>
              <a:rPr lang="en-US" dirty="0"/>
              <a:t>report was presented to Congress while it was settling the disputed election of 1876, so no immediate action was taken. After much debate the next session of Congress, just before it went out of existence, passed the so-called fifteen passenger bill which barred any vessel from bringing more than fifteen Chinese immigrants. A sticking point was the existing Burlingame Treaty, which some wanted to override totally while others wanted to wait for a diplomatic renegotiation. The bill also instructed the president to notify the Chinese that portions of the treaty were abrogated, which passage of the bill would have accomplished.</a:t>
            </a:r>
          </a:p>
          <a:p>
            <a:r>
              <a:rPr lang="en-US" dirty="0"/>
              <a:t>Rutherford B. Hayes responded with a reasoned veto message that accepted the desirability of stemming Chinese immigration. He argued that the Chinese manifested "all the traits of race, religion, manners, and customs, habitations, mode of life, segregation here, and the keeping up of the ties of their original home ... [which] stamp them as strangers and sojourners, and not as incorporated elements of our national life</a:t>
            </a:r>
            <a:r>
              <a:rPr lang="en-US" dirty="0" smtClean="0"/>
              <a:t>." </a:t>
            </a:r>
            <a:r>
              <a:rPr lang="en-US" dirty="0"/>
              <a:t>But, he insisted, there was no emergency to justify unilateral abrogation of the treaty, which could have disastrous consequences both for American merchants and for missionaries in China. He promised that there would be a renegotiation of the treaty</a:t>
            </a:r>
            <a:r>
              <a:rPr lang="en-US" dirty="0" smtClean="0"/>
              <a:t>.</a:t>
            </a:r>
            <a:endParaRPr lang="en-US" dirty="0"/>
          </a:p>
        </p:txBody>
      </p:sp>
    </p:spTree>
    <p:extLst>
      <p:ext uri="{BB962C8B-B14F-4D97-AF65-F5344CB8AC3E}">
        <p14:creationId xmlns:p14="http://schemas.microsoft.com/office/powerpoint/2010/main" val="382845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857249"/>
          </a:xfrm>
        </p:spPr>
        <p:txBody>
          <a:bodyPr/>
          <a:lstStyle/>
          <a:p>
            <a:pPr algn="ctr"/>
            <a:r>
              <a:rPr lang="en-US" b="1" dirty="0" smtClean="0"/>
              <a:t>Angell </a:t>
            </a:r>
            <a:r>
              <a:rPr lang="en-US" b="1" dirty="0"/>
              <a:t>Treaty (1881)</a:t>
            </a:r>
            <a:endParaRPr lang="en-US" dirty="0"/>
          </a:p>
        </p:txBody>
      </p:sp>
      <p:sp>
        <p:nvSpPr>
          <p:cNvPr id="3" name="Content Placeholder 2"/>
          <p:cNvSpPr>
            <a:spLocks noGrp="1"/>
          </p:cNvSpPr>
          <p:nvPr>
            <p:ph idx="1"/>
          </p:nvPr>
        </p:nvSpPr>
        <p:spPr>
          <a:xfrm>
            <a:off x="128588" y="1071564"/>
            <a:ext cx="8672512" cy="5672136"/>
          </a:xfrm>
        </p:spPr>
        <p:txBody>
          <a:bodyPr>
            <a:normAutofit/>
          </a:bodyPr>
          <a:lstStyle/>
          <a:p>
            <a:r>
              <a:rPr lang="en-US" dirty="0"/>
              <a:t>According to the new treaty, the United States government would temporarily suspend immigration of skilled and unskilled laborers from China, while still allowing the immigration of white-collar professionals. The treaty also reaffirmed the United States' continuing commitment to protect the rights and privileges of Chinese laborers already present in the United States</a:t>
            </a:r>
            <a:r>
              <a:rPr lang="en-US" dirty="0" smtClean="0"/>
              <a:t>.</a:t>
            </a:r>
          </a:p>
          <a:p>
            <a:r>
              <a:rPr lang="en-US" dirty="0" smtClean="0"/>
              <a:t>The </a:t>
            </a:r>
            <a:r>
              <a:rPr lang="en-US" dirty="0"/>
              <a:t>prefix stated: "The United States, because of the constantly increasing immigration of Chinese labourers to the territory of the United States and the embarrassments consequent upon such immigration now desires to negotiate a modification of the existing Treaties which shall not be in direct contravention to their spirit."</a:t>
            </a:r>
            <a:endParaRPr lang="en-US" dirty="0"/>
          </a:p>
        </p:txBody>
      </p:sp>
      <p:pic>
        <p:nvPicPr>
          <p:cNvPr id="4" name="Picture 3"/>
          <p:cNvPicPr>
            <a:picLocks noChangeAspect="1"/>
          </p:cNvPicPr>
          <p:nvPr/>
        </p:nvPicPr>
        <p:blipFill>
          <a:blip r:embed="rId2"/>
          <a:stretch>
            <a:fillRect/>
          </a:stretch>
        </p:blipFill>
        <p:spPr>
          <a:xfrm>
            <a:off x="8780298" y="1217204"/>
            <a:ext cx="3260845" cy="4238624"/>
          </a:xfrm>
          <a:prstGeom prst="rect">
            <a:avLst/>
          </a:prstGeom>
        </p:spPr>
      </p:pic>
      <p:sp>
        <p:nvSpPr>
          <p:cNvPr id="5" name="TextBox 4"/>
          <p:cNvSpPr txBox="1"/>
          <p:nvPr/>
        </p:nvSpPr>
        <p:spPr>
          <a:xfrm>
            <a:off x="8853288" y="5455828"/>
            <a:ext cx="3135667" cy="646331"/>
          </a:xfrm>
          <a:prstGeom prst="rect">
            <a:avLst/>
          </a:prstGeom>
          <a:noFill/>
        </p:spPr>
        <p:txBody>
          <a:bodyPr wrap="none" rtlCol="0">
            <a:spAutoFit/>
          </a:bodyPr>
          <a:lstStyle/>
          <a:p>
            <a:r>
              <a:rPr lang="en-US" dirty="0" smtClean="0"/>
              <a:t>James Burrill Angell negotiated </a:t>
            </a:r>
          </a:p>
          <a:p>
            <a:r>
              <a:rPr lang="en-US" dirty="0" smtClean="0"/>
              <a:t>the treaty for the U.S.</a:t>
            </a:r>
            <a:endParaRPr lang="en-US" dirty="0"/>
          </a:p>
        </p:txBody>
      </p:sp>
    </p:spTree>
    <p:extLst>
      <p:ext uri="{BB962C8B-B14F-4D97-AF65-F5344CB8AC3E}">
        <p14:creationId xmlns:p14="http://schemas.microsoft.com/office/powerpoint/2010/main" val="274314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1278" y="5022761"/>
            <a:ext cx="1983347" cy="1707994"/>
          </a:xfrm>
        </p:spPr>
        <p:txBody>
          <a:bodyPr>
            <a:normAutofit fontScale="62500" lnSpcReduction="20000"/>
          </a:bodyPr>
          <a:lstStyle/>
          <a:p>
            <a:r>
              <a:rPr lang="en-US" i="1" dirty="0"/>
              <a:t>“What Shall We Do With Our Boys” – 3 March 1882 by George Frederick Keller for The San Francisco Illustrated Wasp</a:t>
            </a:r>
            <a:endParaRPr lang="en-US" dirty="0"/>
          </a:p>
        </p:txBody>
      </p:sp>
      <p:pic>
        <p:nvPicPr>
          <p:cNvPr id="4" name="Picture 3"/>
          <p:cNvPicPr>
            <a:picLocks noChangeAspect="1"/>
          </p:cNvPicPr>
          <p:nvPr/>
        </p:nvPicPr>
        <p:blipFill>
          <a:blip r:embed="rId2"/>
          <a:stretch>
            <a:fillRect/>
          </a:stretch>
        </p:blipFill>
        <p:spPr>
          <a:xfrm>
            <a:off x="96860" y="100518"/>
            <a:ext cx="9796573" cy="6630235"/>
          </a:xfrm>
          <a:prstGeom prst="rect">
            <a:avLst/>
          </a:prstGeom>
        </p:spPr>
      </p:pic>
    </p:spTree>
    <p:extLst>
      <p:ext uri="{BB962C8B-B14F-4D97-AF65-F5344CB8AC3E}">
        <p14:creationId xmlns:p14="http://schemas.microsoft.com/office/powerpoint/2010/main" val="15889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774" y="0"/>
            <a:ext cx="5022761" cy="1141703"/>
          </a:xfrm>
        </p:spPr>
        <p:txBody>
          <a:bodyPr>
            <a:normAutofit fontScale="90000"/>
          </a:bodyPr>
          <a:lstStyle/>
          <a:p>
            <a:pPr algn="ctr"/>
            <a:r>
              <a:rPr lang="en-US" b="1" dirty="0" smtClean="0"/>
              <a:t>Chinese Exclusion Act (1882)</a:t>
            </a:r>
            <a:endParaRPr lang="en-US" b="1" dirty="0"/>
          </a:p>
        </p:txBody>
      </p:sp>
      <p:sp>
        <p:nvSpPr>
          <p:cNvPr id="3" name="Content Placeholder 2"/>
          <p:cNvSpPr>
            <a:spLocks noGrp="1"/>
          </p:cNvSpPr>
          <p:nvPr>
            <p:ph idx="1"/>
          </p:nvPr>
        </p:nvSpPr>
        <p:spPr>
          <a:xfrm>
            <a:off x="90152" y="157163"/>
            <a:ext cx="6282073" cy="6591367"/>
          </a:xfrm>
        </p:spPr>
        <p:txBody>
          <a:bodyPr>
            <a:noAutofit/>
          </a:bodyPr>
          <a:lstStyle/>
          <a:p>
            <a:pPr fontAlgn="base"/>
            <a:r>
              <a:rPr lang="en-US" sz="2100" dirty="0" smtClean="0"/>
              <a:t>Congress </a:t>
            </a:r>
            <a:r>
              <a:rPr lang="en-US" sz="2100" dirty="0"/>
              <a:t>passed the Chinese Exclusion Act in response to a vocal anti-Chinese </a:t>
            </a:r>
            <a:r>
              <a:rPr lang="en-US" sz="2100" dirty="0" smtClean="0"/>
              <a:t>organized labor movement </a:t>
            </a:r>
            <a:r>
              <a:rPr lang="en-US" sz="2100" dirty="0"/>
              <a:t>in the western United States. </a:t>
            </a:r>
            <a:endParaRPr lang="en-US" sz="2100" dirty="0" smtClean="0"/>
          </a:p>
          <a:p>
            <a:pPr fontAlgn="base"/>
            <a:r>
              <a:rPr lang="en-US" sz="2100" dirty="0" smtClean="0"/>
              <a:t>It was the </a:t>
            </a:r>
            <a:r>
              <a:rPr lang="en-US" sz="2100" dirty="0"/>
              <a:t>first law </a:t>
            </a:r>
            <a:r>
              <a:rPr lang="en-US" sz="2100" dirty="0" smtClean="0"/>
              <a:t>in American history implemented </a:t>
            </a:r>
            <a:r>
              <a:rPr lang="en-US" sz="2100" dirty="0"/>
              <a:t>to prevent a specific ethnic group from immigrating to the United </a:t>
            </a:r>
            <a:r>
              <a:rPr lang="en-US" sz="2100" dirty="0" smtClean="0"/>
              <a:t>States and ushered in an era of closed borders for many.</a:t>
            </a:r>
          </a:p>
          <a:p>
            <a:pPr fontAlgn="base"/>
            <a:r>
              <a:rPr lang="en-US" sz="2100" dirty="0"/>
              <a:t>It restricted Chinese immigration for </a:t>
            </a:r>
            <a:r>
              <a:rPr lang="en-US" sz="2100" dirty="0" smtClean="0"/>
              <a:t>10 years (after President Chester Arthur vetoed a 20-year ban) and </a:t>
            </a:r>
            <a:r>
              <a:rPr lang="en-US" sz="2100" dirty="0"/>
              <a:t>prevented existing immigrants </a:t>
            </a:r>
            <a:r>
              <a:rPr lang="en-US" sz="2100" dirty="0" smtClean="0"/>
              <a:t>from enjoying </a:t>
            </a:r>
            <a:r>
              <a:rPr lang="en-US" sz="2100" dirty="0"/>
              <a:t>the right to vote or becoming citizens.</a:t>
            </a:r>
          </a:p>
          <a:p>
            <a:pPr fontAlgn="base"/>
            <a:r>
              <a:rPr lang="en-US" sz="2100" dirty="0" smtClean="0"/>
              <a:t>Virtually </a:t>
            </a:r>
            <a:r>
              <a:rPr lang="en-US" sz="2100" dirty="0"/>
              <a:t>all immigration from China stopped. </a:t>
            </a:r>
            <a:endParaRPr lang="en-US" sz="2100" dirty="0" smtClean="0"/>
          </a:p>
          <a:p>
            <a:pPr fontAlgn="base"/>
            <a:r>
              <a:rPr lang="en-US" sz="2100" dirty="0" smtClean="0"/>
              <a:t>Furthermore, despite </a:t>
            </a:r>
            <a:r>
              <a:rPr lang="en-US" sz="2100" dirty="0"/>
              <a:t>laws and treaties promising federal protection, lynchings, boycotts, and mass expulsions still harassed the Chinese </a:t>
            </a:r>
            <a:r>
              <a:rPr lang="en-US" sz="2100" dirty="0" smtClean="0"/>
              <a:t>who remained after </a:t>
            </a:r>
            <a:r>
              <a:rPr lang="en-US" sz="2100" dirty="0"/>
              <a:t>the federal government yielded to the clamor for their exclusion in 1882</a:t>
            </a:r>
            <a:r>
              <a:rPr lang="en-US" sz="2100" dirty="0" smtClean="0"/>
              <a:t>.</a:t>
            </a:r>
          </a:p>
          <a:p>
            <a:pPr fontAlgn="base"/>
            <a:r>
              <a:rPr lang="en-US" sz="2100" dirty="0"/>
              <a:t>The act was extended in 1892 and on a permanent basis beginning in </a:t>
            </a:r>
            <a:r>
              <a:rPr lang="en-US" sz="2100" dirty="0" smtClean="0"/>
              <a:t>1902. But it was </a:t>
            </a:r>
            <a:r>
              <a:rPr lang="en-US" sz="2100" dirty="0" smtClean="0"/>
              <a:t>repealed </a:t>
            </a:r>
            <a:r>
              <a:rPr lang="en-US" sz="2100" dirty="0" smtClean="0"/>
              <a:t>in 1943. </a:t>
            </a:r>
            <a:r>
              <a:rPr lang="en-US" sz="2100" dirty="0" smtClean="0"/>
              <a:t>Why</a:t>
            </a:r>
            <a:r>
              <a:rPr lang="en-US" sz="2100" dirty="0"/>
              <a:t>?</a:t>
            </a:r>
            <a:endParaRPr lang="en-US" sz="2100" dirty="0" smtClean="0"/>
          </a:p>
        </p:txBody>
      </p:sp>
      <p:pic>
        <p:nvPicPr>
          <p:cNvPr id="6" name="Picture 5"/>
          <p:cNvPicPr>
            <a:picLocks noChangeAspect="1"/>
          </p:cNvPicPr>
          <p:nvPr/>
        </p:nvPicPr>
        <p:blipFill>
          <a:blip r:embed="rId2"/>
          <a:stretch>
            <a:fillRect/>
          </a:stretch>
        </p:blipFill>
        <p:spPr>
          <a:xfrm>
            <a:off x="6372225" y="1275008"/>
            <a:ext cx="5669860" cy="5449315"/>
          </a:xfrm>
          <a:prstGeom prst="rect">
            <a:avLst/>
          </a:prstGeom>
        </p:spPr>
      </p:pic>
    </p:spTree>
    <p:extLst>
      <p:ext uri="{BB962C8B-B14F-4D97-AF65-F5344CB8AC3E}">
        <p14:creationId xmlns:p14="http://schemas.microsoft.com/office/powerpoint/2010/main" val="334560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913" y="365125"/>
            <a:ext cx="6772275" cy="1325563"/>
          </a:xfrm>
        </p:spPr>
        <p:txBody>
          <a:bodyPr>
            <a:noAutofit/>
          </a:bodyPr>
          <a:lstStyle/>
          <a:p>
            <a:pPr algn="ctr"/>
            <a:r>
              <a:rPr lang="en-US" sz="5400" b="1" dirty="0" smtClean="0"/>
              <a:t>Statue of Liberty </a:t>
            </a:r>
            <a:r>
              <a:rPr lang="en-US" sz="5400" b="1" dirty="0" smtClean="0"/>
              <a:t/>
            </a:r>
            <a:br>
              <a:rPr lang="en-US" sz="5400" b="1" dirty="0" smtClean="0"/>
            </a:br>
            <a:r>
              <a:rPr lang="en-US" sz="5400" b="1" dirty="0" smtClean="0"/>
              <a:t>(</a:t>
            </a:r>
            <a:r>
              <a:rPr lang="en-US" sz="5400" b="1" dirty="0" smtClean="0"/>
              <a:t>1884)</a:t>
            </a:r>
            <a:endParaRPr lang="en-US" sz="5400" b="1" dirty="0"/>
          </a:p>
        </p:txBody>
      </p:sp>
      <p:sp>
        <p:nvSpPr>
          <p:cNvPr id="3" name="Content Placeholder 2"/>
          <p:cNvSpPr>
            <a:spLocks noGrp="1"/>
          </p:cNvSpPr>
          <p:nvPr>
            <p:ph idx="1"/>
          </p:nvPr>
        </p:nvSpPr>
        <p:spPr>
          <a:xfrm>
            <a:off x="4729163" y="1825625"/>
            <a:ext cx="7258049" cy="4932812"/>
          </a:xfrm>
        </p:spPr>
        <p:txBody>
          <a:bodyPr>
            <a:normAutofit/>
          </a:bodyPr>
          <a:lstStyle/>
          <a:p>
            <a:pPr fontAlgn="base"/>
            <a:r>
              <a:rPr lang="en-US" cap="all" dirty="0"/>
              <a:t>STATUE OF LIBERTY DEED OF GIFT, </a:t>
            </a:r>
            <a:r>
              <a:rPr lang="en-US" cap="all" dirty="0" smtClean="0"/>
              <a:t>1884:</a:t>
            </a:r>
            <a:endParaRPr lang="en-US" cap="all" dirty="0"/>
          </a:p>
          <a:p>
            <a:pPr fontAlgn="base"/>
            <a:r>
              <a:rPr lang="en-US" dirty="0"/>
              <a:t>"Liberty Enlightening the World" was a gift of friendship from France to the United States. At the statue's base, Emma Lazarus's poem "The New Colossus" speaks of the "huddled masses yearning to breathe free</a:t>
            </a:r>
            <a:r>
              <a:rPr lang="en-US" dirty="0" smtClean="0"/>
              <a:t>.“</a:t>
            </a:r>
          </a:p>
          <a:p>
            <a:pPr fontAlgn="base"/>
            <a:r>
              <a:rPr lang="en-US" dirty="0" smtClean="0"/>
              <a:t>While the Statue of Liberty symbolized America’s open-border history, the </a:t>
            </a:r>
            <a:r>
              <a:rPr lang="en-US" dirty="0" smtClean="0"/>
              <a:t>gift came as the nation shifted to closed-door policies for specific ethnic groups.</a:t>
            </a:r>
          </a:p>
          <a:p>
            <a:pPr fontAlgn="base"/>
            <a:r>
              <a:rPr lang="en-US" dirty="0" smtClean="0"/>
              <a:t>The statue was unveiled and dedicated in 1886.</a:t>
            </a:r>
            <a:endParaRPr lang="en-US" dirty="0"/>
          </a:p>
        </p:txBody>
      </p:sp>
      <p:pic>
        <p:nvPicPr>
          <p:cNvPr id="4" name="Picture 3"/>
          <p:cNvPicPr>
            <a:picLocks noChangeAspect="1"/>
          </p:cNvPicPr>
          <p:nvPr/>
        </p:nvPicPr>
        <p:blipFill rotWithShape="1">
          <a:blip r:embed="rId2"/>
          <a:srcRect l="10684" t="3217" r="11285" b="6315"/>
          <a:stretch/>
        </p:blipFill>
        <p:spPr>
          <a:xfrm>
            <a:off x="90152" y="128788"/>
            <a:ext cx="4507606" cy="6629649"/>
          </a:xfrm>
          <a:prstGeom prst="rect">
            <a:avLst/>
          </a:prstGeom>
        </p:spPr>
      </p:pic>
    </p:spTree>
    <p:extLst>
      <p:ext uri="{BB962C8B-B14F-4D97-AF65-F5344CB8AC3E}">
        <p14:creationId xmlns:p14="http://schemas.microsoft.com/office/powerpoint/2010/main" val="260350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8" y="115911"/>
            <a:ext cx="7353837" cy="618185"/>
          </a:xfrm>
        </p:spPr>
        <p:txBody>
          <a:bodyPr>
            <a:normAutofit fontScale="90000"/>
          </a:bodyPr>
          <a:lstStyle/>
          <a:p>
            <a:pPr algn="ctr"/>
            <a:r>
              <a:rPr lang="en-US" b="1" dirty="0" smtClean="0"/>
              <a:t>Tacoma Riot (1885)</a:t>
            </a:r>
            <a:endParaRPr lang="en-US" b="1" dirty="0"/>
          </a:p>
        </p:txBody>
      </p:sp>
      <p:sp>
        <p:nvSpPr>
          <p:cNvPr id="3" name="Content Placeholder 2"/>
          <p:cNvSpPr>
            <a:spLocks noGrp="1"/>
          </p:cNvSpPr>
          <p:nvPr>
            <p:ph idx="1"/>
          </p:nvPr>
        </p:nvSpPr>
        <p:spPr>
          <a:xfrm>
            <a:off x="115910" y="734096"/>
            <a:ext cx="7920507" cy="6027313"/>
          </a:xfrm>
        </p:spPr>
        <p:txBody>
          <a:bodyPr>
            <a:normAutofit fontScale="55000" lnSpcReduction="20000"/>
          </a:bodyPr>
          <a:lstStyle/>
          <a:p>
            <a:r>
              <a:rPr lang="en-US" sz="3100" dirty="0"/>
              <a:t>During a wave of anti-Chinese violence in 1885 and 1886, white residents of the Territory of Washington became determined to clear the town of Tacoma of Chinese. </a:t>
            </a:r>
            <a:endParaRPr lang="en-US" sz="3100" dirty="0" smtClean="0"/>
          </a:p>
          <a:p>
            <a:r>
              <a:rPr lang="en-US" sz="3100" dirty="0" smtClean="0"/>
              <a:t>On </a:t>
            </a:r>
            <a:r>
              <a:rPr lang="en-US" sz="3100" dirty="0"/>
              <a:t>November 3, 1885, a mob led by the mayor of Tacoma and reinforced by the Tacoma Police cleared Chinese shops and residences and marched their inhabitants to the railroad station</a:t>
            </a:r>
            <a:r>
              <a:rPr lang="en-US" sz="3100" dirty="0" smtClean="0"/>
              <a:t>.</a:t>
            </a:r>
          </a:p>
          <a:p>
            <a:pPr fontAlgn="base"/>
            <a:r>
              <a:rPr lang="en-US" dirty="0" smtClean="0"/>
              <a:t>One eyewitness, Lum May, recalled: </a:t>
            </a:r>
            <a:r>
              <a:rPr lang="en-US" i="1" dirty="0" smtClean="0"/>
              <a:t>‘</a:t>
            </a:r>
            <a:r>
              <a:rPr lang="en-US" i="1" dirty="0"/>
              <a:t>’There must have been in the neighborhood of 1000 people in the crowd of white people though I cannot tell how many. They went to all the Chinese houses and establishments and notiﬁed the Chinese to leave. Where the doors were locked they broke forcibly into the houses smashing in doors and breaking in windows. Some of the crowd was armed with pistols, some with clubs. They acted in a rude boisterous and threatening manner, dragging and kicking the Chinese out of their houses</a:t>
            </a:r>
            <a:r>
              <a:rPr lang="en-US" i="1" dirty="0" smtClean="0"/>
              <a:t>. My </a:t>
            </a:r>
            <a:r>
              <a:rPr lang="en-US" i="1" dirty="0"/>
              <a:t>wife refused to go and some of the white persons dragged her out of the house. From the excitement, the fright and the losses we sustained through the riot </a:t>
            </a:r>
            <a:r>
              <a:rPr lang="en-US" i="1" dirty="0" smtClean="0"/>
              <a:t>she</a:t>
            </a:r>
            <a:r>
              <a:rPr lang="en-US" i="1" dirty="0"/>
              <a:t> </a:t>
            </a:r>
            <a:r>
              <a:rPr lang="en-US" i="1" dirty="0" smtClean="0"/>
              <a:t>lost </a:t>
            </a:r>
            <a:r>
              <a:rPr lang="en-US" i="1" dirty="0"/>
              <a:t>her reason and has ever since been hopelessly insane. She threatens to kill people with a hatchet or any other weapon she can get hold of. The outrages I and my family suffered at the hands of the mob has utterly ruined me. I make no claim, however, for my wife’s insanity or the anguish I have suffered. My wife was perfectly sane before the </a:t>
            </a:r>
            <a:r>
              <a:rPr lang="en-US" i="1" dirty="0" smtClean="0"/>
              <a:t>riot…. Mayor </a:t>
            </a:r>
            <a:r>
              <a:rPr lang="en-US" i="1" dirty="0"/>
              <a:t>Weisbach appeared to be one of the leaders of the mob on the 3rd of November. I spoke to him and told him that Mr. Sprague had said the Chinese had a right to stay and would be protected. He answered </a:t>
            </a:r>
            <a:r>
              <a:rPr lang="en-US" i="1" dirty="0" smtClean="0"/>
              <a:t>me: ‘General </a:t>
            </a:r>
            <a:r>
              <a:rPr lang="en-US" i="1" dirty="0"/>
              <a:t>Sprague has nothing to say. If he says anything we will hang him or kick him. You get out of </a:t>
            </a:r>
            <a:r>
              <a:rPr lang="en-US" i="1" dirty="0" smtClean="0"/>
              <a:t>here.’ </a:t>
            </a:r>
            <a:r>
              <a:rPr lang="en-US" i="1" dirty="0"/>
              <a:t>I cried. He said I was a baby because I cried over the loss of my property. He said, </a:t>
            </a:r>
            <a:r>
              <a:rPr lang="en-US" i="1" dirty="0" smtClean="0"/>
              <a:t>‘I </a:t>
            </a:r>
            <a:r>
              <a:rPr lang="en-US" i="1" dirty="0"/>
              <a:t>told you before you must go, and I mean my word shall be kept good</a:t>
            </a:r>
            <a:r>
              <a:rPr lang="en-US" i="1" dirty="0" smtClean="0"/>
              <a:t>.’”</a:t>
            </a:r>
            <a:endParaRPr lang="en-US" i="1" dirty="0"/>
          </a:p>
          <a:p>
            <a:r>
              <a:rPr lang="en-US" sz="3100" dirty="0" smtClean="0"/>
              <a:t>Numerous </a:t>
            </a:r>
            <a:r>
              <a:rPr lang="en-US" sz="3100" dirty="0"/>
              <a:t>similar events took place across the American West. Fueled by an economic crisis, hostility against the Chinese mounted. </a:t>
            </a:r>
            <a:endParaRPr lang="en-US" sz="3100" dirty="0" smtClean="0"/>
          </a:p>
          <a:p>
            <a:r>
              <a:rPr lang="en-US" sz="3100" dirty="0" smtClean="0"/>
              <a:t>But </a:t>
            </a:r>
            <a:r>
              <a:rPr lang="en-US" sz="3100" dirty="0"/>
              <a:t>the victims of these purges fought back, demanding the 14th Amendment rights that had been extended to Chinese immigrants through </a:t>
            </a:r>
            <a:r>
              <a:rPr lang="en-US" sz="3100" dirty="0" smtClean="0"/>
              <a:t>the Burlingame-Seward Treaty of 1868. They </a:t>
            </a:r>
            <a:r>
              <a:rPr lang="en-US" sz="3100" dirty="0"/>
              <a:t>collectively filed 17 civil lawsuits against the </a:t>
            </a:r>
            <a:r>
              <a:rPr lang="en-US" sz="3100" dirty="0" smtClean="0"/>
              <a:t>U.S., </a:t>
            </a:r>
            <a:r>
              <a:rPr lang="en-US" sz="3100" dirty="0"/>
              <a:t>claiming $103,365 in damages. </a:t>
            </a:r>
            <a:endParaRPr lang="en-US" sz="3100" dirty="0" smtClean="0"/>
          </a:p>
          <a:p>
            <a:r>
              <a:rPr lang="en-US" sz="3100" dirty="0"/>
              <a:t>Hoping to revive trade talks with China, President Grover Cleveland pushed legislators to grant the demands of the Chinese victims of the Tacoma </a:t>
            </a:r>
            <a:r>
              <a:rPr lang="en-US" sz="3100" dirty="0" smtClean="0"/>
              <a:t>riot and their demands </a:t>
            </a:r>
            <a:r>
              <a:rPr lang="en-US" sz="3100" dirty="0"/>
              <a:t>were ultimately met through congressional action.</a:t>
            </a:r>
          </a:p>
        </p:txBody>
      </p:sp>
      <p:pic>
        <p:nvPicPr>
          <p:cNvPr id="4" name="Picture 3"/>
          <p:cNvPicPr>
            <a:picLocks noChangeAspect="1"/>
          </p:cNvPicPr>
          <p:nvPr/>
        </p:nvPicPr>
        <p:blipFill>
          <a:blip r:embed="rId2"/>
          <a:stretch>
            <a:fillRect/>
          </a:stretch>
        </p:blipFill>
        <p:spPr>
          <a:xfrm>
            <a:off x="8020152" y="115911"/>
            <a:ext cx="4055938" cy="6645498"/>
          </a:xfrm>
          <a:prstGeom prst="rect">
            <a:avLst/>
          </a:prstGeom>
        </p:spPr>
      </p:pic>
    </p:spTree>
    <p:extLst>
      <p:ext uri="{BB962C8B-B14F-4D97-AF65-F5344CB8AC3E}">
        <p14:creationId xmlns:p14="http://schemas.microsoft.com/office/powerpoint/2010/main" val="158991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
            <a:ext cx="6448425" cy="642938"/>
          </a:xfrm>
        </p:spPr>
        <p:txBody>
          <a:bodyPr>
            <a:normAutofit fontScale="90000"/>
          </a:bodyPr>
          <a:lstStyle/>
          <a:p>
            <a:pPr algn="ctr"/>
            <a:r>
              <a:rPr lang="en-US" b="1" dirty="0"/>
              <a:t>S</a:t>
            </a:r>
            <a:r>
              <a:rPr lang="en-US" b="1" dirty="0" smtClean="0"/>
              <a:t>cott Act (1888)</a:t>
            </a:r>
            <a:endParaRPr lang="en-US" b="1" dirty="0"/>
          </a:p>
        </p:txBody>
      </p:sp>
      <p:sp>
        <p:nvSpPr>
          <p:cNvPr id="3" name="Content Placeholder 2"/>
          <p:cNvSpPr>
            <a:spLocks noGrp="1"/>
          </p:cNvSpPr>
          <p:nvPr>
            <p:ph idx="1"/>
          </p:nvPr>
        </p:nvSpPr>
        <p:spPr>
          <a:xfrm>
            <a:off x="7686674" y="285750"/>
            <a:ext cx="4386263" cy="6457951"/>
          </a:xfrm>
        </p:spPr>
        <p:txBody>
          <a:bodyPr>
            <a:normAutofit fontScale="92500" lnSpcReduction="20000"/>
          </a:bodyPr>
          <a:lstStyle/>
          <a:p>
            <a:r>
              <a:rPr lang="en-US" dirty="0"/>
              <a:t>The Scott Act </a:t>
            </a:r>
            <a:r>
              <a:rPr lang="en-US" dirty="0" smtClean="0"/>
              <a:t>was passed in 1888 as an extension of the Chinese Exclusion Act. </a:t>
            </a:r>
          </a:p>
          <a:p>
            <a:r>
              <a:rPr lang="en-US" dirty="0" smtClean="0"/>
              <a:t>Specifically, the Scott Act forbade </a:t>
            </a:r>
            <a:r>
              <a:rPr lang="en-US" dirty="0"/>
              <a:t>Chinese immigrants who left the United States from returning</a:t>
            </a:r>
            <a:r>
              <a:rPr lang="en-US" dirty="0" smtClean="0"/>
              <a:t>.</a:t>
            </a:r>
          </a:p>
          <a:p>
            <a:r>
              <a:rPr lang="en-US" dirty="0" smtClean="0"/>
              <a:t>The law’s effect was to strand an estimated </a:t>
            </a:r>
            <a:r>
              <a:rPr lang="en-US" dirty="0"/>
              <a:t>20,000-30,000 Chinese outside the </a:t>
            </a:r>
            <a:r>
              <a:rPr lang="en-US" dirty="0" smtClean="0"/>
              <a:t>U.S.</a:t>
            </a:r>
          </a:p>
          <a:p>
            <a:r>
              <a:rPr lang="en-US" dirty="0" smtClean="0"/>
              <a:t>In</a:t>
            </a:r>
            <a:r>
              <a:rPr lang="en-US" dirty="0"/>
              <a:t> </a:t>
            </a:r>
            <a:r>
              <a:rPr lang="en-US" i="1" dirty="0"/>
              <a:t>Chae Chan Ping v. </a:t>
            </a:r>
            <a:r>
              <a:rPr lang="en-US" i="1" dirty="0" smtClean="0"/>
              <a:t>U.S. </a:t>
            </a:r>
            <a:r>
              <a:rPr lang="en-US" dirty="0" smtClean="0"/>
              <a:t>(1889), the U.S. Supreme Court upheld the Scott Act, despite the contradictory provisions of the Angell Treaty (1881).</a:t>
            </a:r>
          </a:p>
          <a:p>
            <a:r>
              <a:rPr lang="en-US" dirty="0" smtClean="0"/>
              <a:t>Thus, the Court reaffirmed congressional authority over immigration and its ability to override treaties on the subject.</a:t>
            </a:r>
            <a:endParaRPr lang="en-US" dirty="0"/>
          </a:p>
        </p:txBody>
      </p:sp>
      <p:pic>
        <p:nvPicPr>
          <p:cNvPr id="4" name="Picture 3"/>
          <p:cNvPicPr>
            <a:picLocks noChangeAspect="1"/>
          </p:cNvPicPr>
          <p:nvPr/>
        </p:nvPicPr>
        <p:blipFill>
          <a:blip r:embed="rId2"/>
          <a:stretch>
            <a:fillRect/>
          </a:stretch>
        </p:blipFill>
        <p:spPr>
          <a:xfrm>
            <a:off x="123171" y="857252"/>
            <a:ext cx="7556855" cy="5886449"/>
          </a:xfrm>
          <a:prstGeom prst="rect">
            <a:avLst/>
          </a:prstGeom>
        </p:spPr>
      </p:pic>
    </p:spTree>
    <p:extLst>
      <p:ext uri="{BB962C8B-B14F-4D97-AF65-F5344CB8AC3E}">
        <p14:creationId xmlns:p14="http://schemas.microsoft.com/office/powerpoint/2010/main" val="2252917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2" y="350837"/>
            <a:ext cx="7462838" cy="1325563"/>
          </a:xfrm>
        </p:spPr>
        <p:txBody>
          <a:bodyPr>
            <a:normAutofit/>
          </a:bodyPr>
          <a:lstStyle/>
          <a:p>
            <a:pPr algn="ctr"/>
            <a:r>
              <a:rPr lang="en-US" sz="5400" b="1" dirty="0" smtClean="0"/>
              <a:t>Bingham Ordinance (1890)</a:t>
            </a:r>
            <a:endParaRPr lang="en-US" sz="5400" b="1" dirty="0"/>
          </a:p>
        </p:txBody>
      </p:sp>
      <p:sp>
        <p:nvSpPr>
          <p:cNvPr id="3" name="Content Placeholder 2"/>
          <p:cNvSpPr>
            <a:spLocks noGrp="1"/>
          </p:cNvSpPr>
          <p:nvPr>
            <p:ph idx="1"/>
          </p:nvPr>
        </p:nvSpPr>
        <p:spPr>
          <a:xfrm>
            <a:off x="223837" y="2428874"/>
            <a:ext cx="11806238" cy="4176713"/>
          </a:xfrm>
        </p:spPr>
        <p:txBody>
          <a:bodyPr>
            <a:normAutofit lnSpcReduction="10000"/>
          </a:bodyPr>
          <a:lstStyle/>
          <a:p>
            <a:r>
              <a:rPr lang="en-US" dirty="0"/>
              <a:t>In 1890 San Francisco Supervisor Henry Bingham introduced a resolution to force residents into segregated neighborhoods. Believing Chinatown was “a cancer on the city,” and wanting to claim the prime real estate it occupied, the San Francisco Board of Supervisors passed the resolution with the Mayor’s approval. </a:t>
            </a:r>
            <a:endParaRPr lang="en-US" dirty="0" smtClean="0"/>
          </a:p>
          <a:p>
            <a:r>
              <a:rPr lang="en-US" dirty="0" smtClean="0"/>
              <a:t>The </a:t>
            </a:r>
            <a:r>
              <a:rPr lang="en-US" dirty="0"/>
              <a:t>Bingham Ordinance, as it came to be known, required all Chinese living or working in the city to move their homes and businesses within 60 days to an area reserved for slaughterhouses and other “unhealthful” businesses. </a:t>
            </a:r>
            <a:endParaRPr lang="en-US" dirty="0" smtClean="0"/>
          </a:p>
          <a:p>
            <a:r>
              <a:rPr lang="en-US" i="1" dirty="0" smtClean="0"/>
              <a:t>Re </a:t>
            </a:r>
            <a:r>
              <a:rPr lang="en-US" i="1" dirty="0"/>
              <a:t>Lee Sing</a:t>
            </a:r>
            <a:r>
              <a:rPr lang="en-US" dirty="0"/>
              <a:t> was the first case to test the legality of the ordinance that would have displaced tens of thousands of Chinese. California Circuit Court Judge Sawyer struck down the law as a violation of the 14th Amendment.</a:t>
            </a:r>
          </a:p>
        </p:txBody>
      </p:sp>
      <p:pic>
        <p:nvPicPr>
          <p:cNvPr id="4" name="Picture 3"/>
          <p:cNvPicPr>
            <a:picLocks noChangeAspect="1"/>
          </p:cNvPicPr>
          <p:nvPr/>
        </p:nvPicPr>
        <p:blipFill>
          <a:blip r:embed="rId2"/>
          <a:stretch>
            <a:fillRect/>
          </a:stretch>
        </p:blipFill>
        <p:spPr>
          <a:xfrm>
            <a:off x="8372476" y="109538"/>
            <a:ext cx="3264748" cy="2216592"/>
          </a:xfrm>
          <a:prstGeom prst="rect">
            <a:avLst/>
          </a:prstGeom>
        </p:spPr>
      </p:pic>
    </p:spTree>
    <p:extLst>
      <p:ext uri="{BB962C8B-B14F-4D97-AF65-F5344CB8AC3E}">
        <p14:creationId xmlns:p14="http://schemas.microsoft.com/office/powerpoint/2010/main" val="241990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8" y="115910"/>
            <a:ext cx="7472362" cy="1355704"/>
          </a:xfrm>
        </p:spPr>
        <p:txBody>
          <a:bodyPr/>
          <a:lstStyle/>
          <a:p>
            <a:pPr algn="ctr"/>
            <a:r>
              <a:rPr lang="en-US" b="1" dirty="0" smtClean="0"/>
              <a:t>Police Chief Crowley’s Petition (1890)</a:t>
            </a:r>
            <a:endParaRPr lang="en-US" b="1" dirty="0"/>
          </a:p>
        </p:txBody>
      </p:sp>
      <p:sp>
        <p:nvSpPr>
          <p:cNvPr id="3" name="Content Placeholder 2"/>
          <p:cNvSpPr>
            <a:spLocks noGrp="1"/>
          </p:cNvSpPr>
          <p:nvPr>
            <p:ph idx="1"/>
          </p:nvPr>
        </p:nvSpPr>
        <p:spPr>
          <a:xfrm>
            <a:off x="90152" y="1471614"/>
            <a:ext cx="7753082" cy="5307121"/>
          </a:xfrm>
        </p:spPr>
        <p:txBody>
          <a:bodyPr>
            <a:normAutofit fontScale="55000" lnSpcReduction="20000"/>
          </a:bodyPr>
          <a:lstStyle/>
          <a:p>
            <a:pPr fontAlgn="base"/>
            <a:r>
              <a:rPr lang="en-US" sz="3800" dirty="0" smtClean="0"/>
              <a:t>In San Francisco Police </a:t>
            </a:r>
            <a:r>
              <a:rPr lang="en-US" sz="3800" dirty="0"/>
              <a:t>Chief Crowley’s petition, he said, “the Chinese have no respect for our laws.” In fact, many Chinese respected and knew the laws well enough to use them to combat discrimination</a:t>
            </a:r>
            <a:r>
              <a:rPr lang="en-US" sz="3800" dirty="0" smtClean="0"/>
              <a:t>.</a:t>
            </a:r>
          </a:p>
          <a:p>
            <a:pPr fontAlgn="base"/>
            <a:r>
              <a:rPr lang="en-US" sz="3600" i="1" dirty="0"/>
              <a:t>That the occupation of property by the Chinese in groups or numbers in any part of the city deteriorates the value of surrounding and contiguous property</a:t>
            </a:r>
            <a:r>
              <a:rPr lang="en-US" sz="3600" i="1" dirty="0" smtClean="0"/>
              <a:t>.</a:t>
            </a:r>
          </a:p>
          <a:p>
            <a:pPr fontAlgn="base"/>
            <a:r>
              <a:rPr lang="en-US" sz="3600" i="1" dirty="0"/>
              <a:t>That the Chinese as a race – that is the community of Chinese in this city as a race commit more crimes and offences against the laws, in proportion to their numbers, than any other race or community here . . </a:t>
            </a:r>
            <a:r>
              <a:rPr lang="en-US" sz="3600" i="1" dirty="0" smtClean="0"/>
              <a:t>.</a:t>
            </a:r>
          </a:p>
          <a:p>
            <a:pPr fontAlgn="base"/>
            <a:r>
              <a:rPr lang="en-US" sz="3600" i="1" dirty="0"/>
              <a:t>I aver, that the Chinese have no respect for our laws – either federal or state, that when they are arrested they resort to all kinds of fraud and perjury to evade punishment . . </a:t>
            </a:r>
            <a:r>
              <a:rPr lang="en-US" sz="3600" i="1" dirty="0" smtClean="0"/>
              <a:t>.</a:t>
            </a:r>
          </a:p>
          <a:p>
            <a:pPr fontAlgn="base"/>
            <a:r>
              <a:rPr lang="en-US" sz="3600" i="1" dirty="0"/>
              <a:t>Their general habits, manners and customs are different from, and repugnant to those of the white and all other races, and as a race the Chinese assimilate with no other</a:t>
            </a:r>
            <a:r>
              <a:rPr lang="en-US" sz="3600" i="1" dirty="0" smtClean="0"/>
              <a:t>.</a:t>
            </a:r>
          </a:p>
          <a:p>
            <a:pPr fontAlgn="base"/>
            <a:r>
              <a:rPr lang="en-US" sz="3600" i="1" dirty="0"/>
              <a:t>The Chinese as a race, and the community of Chinese in this city as a rule are vicious and immoral – and their criminal habits are injurious and dangerous to all young persons of other races of both sexes who come in contact with them</a:t>
            </a:r>
            <a:r>
              <a:rPr lang="en-US" sz="3600" i="1" dirty="0" smtClean="0"/>
              <a:t>.</a:t>
            </a:r>
          </a:p>
          <a:p>
            <a:pPr fontAlgn="base"/>
            <a:endParaRPr lang="en-US" dirty="0"/>
          </a:p>
          <a:p>
            <a:pPr marL="0" indent="0">
              <a:buNone/>
            </a:pPr>
            <a:endParaRPr lang="en-US" dirty="0"/>
          </a:p>
        </p:txBody>
      </p:sp>
      <p:pic>
        <p:nvPicPr>
          <p:cNvPr id="4" name="Picture 3"/>
          <p:cNvPicPr>
            <a:picLocks noChangeAspect="1"/>
          </p:cNvPicPr>
          <p:nvPr/>
        </p:nvPicPr>
        <p:blipFill rotWithShape="1">
          <a:blip r:embed="rId2"/>
          <a:srcRect l="19931" t="12637" r="4467" b="8303"/>
          <a:stretch/>
        </p:blipFill>
        <p:spPr>
          <a:xfrm>
            <a:off x="7843234" y="115909"/>
            <a:ext cx="4224270" cy="6662826"/>
          </a:xfrm>
          <a:prstGeom prst="rect">
            <a:avLst/>
          </a:prstGeom>
        </p:spPr>
      </p:pic>
    </p:spTree>
    <p:extLst>
      <p:ext uri="{BB962C8B-B14F-4D97-AF65-F5344CB8AC3E}">
        <p14:creationId xmlns:p14="http://schemas.microsoft.com/office/powerpoint/2010/main" val="419863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819" y="100013"/>
            <a:ext cx="5893594" cy="2471737"/>
          </a:xfrm>
        </p:spPr>
        <p:txBody>
          <a:bodyPr>
            <a:normAutofit/>
          </a:bodyPr>
          <a:lstStyle/>
          <a:p>
            <a:pPr algn="ctr"/>
            <a:r>
              <a:rPr lang="en-US" b="1" dirty="0" smtClean="0"/>
              <a:t>The Creation of a Federal Immigration Bureaucracy: </a:t>
            </a:r>
            <a:br>
              <a:rPr lang="en-US" b="1" dirty="0" smtClean="0"/>
            </a:br>
            <a:r>
              <a:rPr lang="en-US" b="1" dirty="0" smtClean="0"/>
              <a:t>Immigration Act (1891)</a:t>
            </a:r>
            <a:endParaRPr lang="en-US" b="1" dirty="0"/>
          </a:p>
        </p:txBody>
      </p:sp>
      <p:sp>
        <p:nvSpPr>
          <p:cNvPr id="3" name="Content Placeholder 2"/>
          <p:cNvSpPr>
            <a:spLocks noGrp="1"/>
          </p:cNvSpPr>
          <p:nvPr>
            <p:ph idx="1"/>
          </p:nvPr>
        </p:nvSpPr>
        <p:spPr>
          <a:xfrm>
            <a:off x="142875" y="2771775"/>
            <a:ext cx="11901488" cy="3943350"/>
          </a:xfrm>
        </p:spPr>
        <p:txBody>
          <a:bodyPr>
            <a:normAutofit fontScale="85000" lnSpcReduction="20000"/>
          </a:bodyPr>
          <a:lstStyle/>
          <a:p>
            <a:r>
              <a:rPr lang="en-US" dirty="0"/>
              <a:t>In 1891 congress established the first federal administrative agency for the regulation of </a:t>
            </a:r>
            <a:r>
              <a:rPr lang="en-US" dirty="0" smtClean="0"/>
              <a:t>immigration: the</a:t>
            </a:r>
            <a:r>
              <a:rPr lang="en-US" dirty="0"/>
              <a:t> Office of the Superintendent </a:t>
            </a:r>
            <a:r>
              <a:rPr lang="en-US" dirty="0" smtClean="0"/>
              <a:t>of Immigration</a:t>
            </a:r>
            <a:r>
              <a:rPr lang="en-US" dirty="0"/>
              <a:t> within the Treasury Department</a:t>
            </a:r>
            <a:r>
              <a:rPr lang="en-US" dirty="0" smtClean="0"/>
              <a:t>.</a:t>
            </a:r>
          </a:p>
          <a:p>
            <a:r>
              <a:rPr lang="en-US" dirty="0" smtClean="0"/>
              <a:t>It hired many</a:t>
            </a:r>
            <a:r>
              <a:rPr lang="en-US" dirty="0"/>
              <a:t> Immigrant Inspectors who previously worked for </a:t>
            </a:r>
            <a:r>
              <a:rPr lang="en-US" dirty="0" smtClean="0"/>
              <a:t>state</a:t>
            </a:r>
            <a:r>
              <a:rPr lang="en-US" dirty="0"/>
              <a:t> </a:t>
            </a:r>
            <a:r>
              <a:rPr lang="en-US" dirty="0" smtClean="0"/>
              <a:t>agencies. That meant a decided anti-Chinese bias among those working in the West. For example, while Ellis Island (1892) in New York facilitated European immigration (only 1% were rejected), Angel Island (1910) in San Francisco was established to isolate and impede Asian immigrants (18% were barred).</a:t>
            </a:r>
          </a:p>
          <a:p>
            <a:r>
              <a:rPr lang="en-US" dirty="0" smtClean="0"/>
              <a:t>Thus the immigration </a:t>
            </a:r>
            <a:r>
              <a:rPr lang="en-US" dirty="0"/>
              <a:t>bureaucracy </a:t>
            </a:r>
            <a:r>
              <a:rPr lang="en-US" dirty="0" smtClean="0"/>
              <a:t>developed unlike </a:t>
            </a:r>
            <a:r>
              <a:rPr lang="en-US" dirty="0"/>
              <a:t>most other federal bureaucracies. While the Department of Agriculture spoke for farmers, the Department of Labor spoke for working people, and the Forest Service looked out for the trees, the immigration service, which became the Immigration and Naturalization Service (INS) in 1933, lobbied against the interests of legal immigrants, especially those of color and those who seemed to them un-American</a:t>
            </a:r>
            <a:r>
              <a:rPr lang="en-US" dirty="0" smtClean="0"/>
              <a:t>.</a:t>
            </a:r>
          </a:p>
        </p:txBody>
      </p:sp>
      <p:pic>
        <p:nvPicPr>
          <p:cNvPr id="4" name="Picture 3"/>
          <p:cNvPicPr>
            <a:picLocks noChangeAspect="1"/>
          </p:cNvPicPr>
          <p:nvPr/>
        </p:nvPicPr>
        <p:blipFill>
          <a:blip r:embed="rId2"/>
          <a:stretch>
            <a:fillRect/>
          </a:stretch>
        </p:blipFill>
        <p:spPr>
          <a:xfrm>
            <a:off x="7548564" y="80562"/>
            <a:ext cx="3681412" cy="2594730"/>
          </a:xfrm>
          <a:prstGeom prst="rect">
            <a:avLst/>
          </a:prstGeom>
        </p:spPr>
      </p:pic>
    </p:spTree>
    <p:extLst>
      <p:ext uri="{BB962C8B-B14F-4D97-AF65-F5344CB8AC3E}">
        <p14:creationId xmlns:p14="http://schemas.microsoft.com/office/powerpoint/2010/main" val="13848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38" y="236538"/>
            <a:ext cx="6048375" cy="1863725"/>
          </a:xfrm>
        </p:spPr>
        <p:txBody>
          <a:bodyPr>
            <a:normAutofit/>
          </a:bodyPr>
          <a:lstStyle/>
          <a:p>
            <a:pPr algn="ctr"/>
            <a:r>
              <a:rPr lang="en-US" sz="6000" b="1" dirty="0" smtClean="0"/>
              <a:t>Introduction</a:t>
            </a:r>
            <a:endParaRPr lang="en-US" sz="6000" b="1" dirty="0"/>
          </a:p>
        </p:txBody>
      </p:sp>
      <p:sp>
        <p:nvSpPr>
          <p:cNvPr id="3" name="Content Placeholder 2"/>
          <p:cNvSpPr>
            <a:spLocks noGrp="1"/>
          </p:cNvSpPr>
          <p:nvPr>
            <p:ph idx="1"/>
          </p:nvPr>
        </p:nvSpPr>
        <p:spPr>
          <a:xfrm>
            <a:off x="128588" y="2828925"/>
            <a:ext cx="11930062" cy="3900488"/>
          </a:xfrm>
        </p:spPr>
        <p:txBody>
          <a:bodyPr>
            <a:normAutofit fontScale="85000" lnSpcReduction="10000"/>
          </a:bodyPr>
          <a:lstStyle/>
          <a:p>
            <a:r>
              <a:rPr lang="en-US" dirty="0" smtClean="0"/>
              <a:t>America’s immigration history was marked by a decided transition at the end of the 19</a:t>
            </a:r>
            <a:r>
              <a:rPr lang="en-US" baseline="30000" dirty="0" smtClean="0"/>
              <a:t>th</a:t>
            </a:r>
            <a:r>
              <a:rPr lang="en-US" dirty="0" smtClean="0"/>
              <a:t> Century from a state with essentially open borders for all to a nation of restrictions and closed borders for “undesirables.” </a:t>
            </a:r>
          </a:p>
          <a:p>
            <a:r>
              <a:rPr lang="en-US" dirty="0" smtClean="0"/>
              <a:t>It is a political story of legislation conceived </a:t>
            </a:r>
            <a:r>
              <a:rPr lang="en-US" dirty="0"/>
              <a:t>in </a:t>
            </a:r>
            <a:r>
              <a:rPr lang="en-US" dirty="0" smtClean="0"/>
              <a:t>ignorance and falsely </a:t>
            </a:r>
            <a:r>
              <a:rPr lang="en-US" dirty="0"/>
              <a:t>presented to the </a:t>
            </a:r>
            <a:r>
              <a:rPr lang="en-US" dirty="0" smtClean="0"/>
              <a:t>public that resulted in unintended consequences.</a:t>
            </a:r>
          </a:p>
          <a:p>
            <a:r>
              <a:rPr lang="en-US" dirty="0" smtClean="0"/>
              <a:t>Chinese immigrants were excluded at the end of the 19</a:t>
            </a:r>
            <a:r>
              <a:rPr lang="en-US" baseline="30000" dirty="0" smtClean="0"/>
              <a:t>th</a:t>
            </a:r>
            <a:r>
              <a:rPr lang="en-US" dirty="0" smtClean="0"/>
              <a:t> Century and ushered in a succession of closed door policies for certain kinds of immigrants into the 20</a:t>
            </a:r>
            <a:r>
              <a:rPr lang="en-US" baseline="30000" dirty="0" smtClean="0"/>
              <a:t>th</a:t>
            </a:r>
            <a:r>
              <a:rPr lang="en-US" dirty="0" smtClean="0"/>
              <a:t> Century.</a:t>
            </a:r>
          </a:p>
          <a:p>
            <a:r>
              <a:rPr lang="en-US" dirty="0" smtClean="0"/>
              <a:t>These exclusion policies were followed by restrictive statutes and administrative actions that shrank </a:t>
            </a:r>
            <a:r>
              <a:rPr lang="en-US" dirty="0"/>
              <a:t>numerical limits for those immigrants who had not otherwise been </a:t>
            </a:r>
            <a:r>
              <a:rPr lang="en-US" dirty="0" smtClean="0"/>
              <a:t>excluded.</a:t>
            </a:r>
          </a:p>
          <a:p>
            <a:r>
              <a:rPr lang="en-US" dirty="0" smtClean="0"/>
              <a:t>By the time of WWII and the Cold War, the U.S. began reconsidering its restrictive stance and ultimately rejected it in favor of a more liberal immigration policy. </a:t>
            </a:r>
            <a:endParaRPr lang="en-US" dirty="0"/>
          </a:p>
          <a:p>
            <a:endParaRPr lang="en-US" dirty="0"/>
          </a:p>
        </p:txBody>
      </p:sp>
      <p:pic>
        <p:nvPicPr>
          <p:cNvPr id="4" name="Picture 3"/>
          <p:cNvPicPr>
            <a:picLocks noChangeAspect="1"/>
          </p:cNvPicPr>
          <p:nvPr/>
        </p:nvPicPr>
        <p:blipFill>
          <a:blip r:embed="rId2"/>
          <a:stretch>
            <a:fillRect/>
          </a:stretch>
        </p:blipFill>
        <p:spPr>
          <a:xfrm>
            <a:off x="7058911" y="128587"/>
            <a:ext cx="3909127" cy="2586038"/>
          </a:xfrm>
          <a:prstGeom prst="rect">
            <a:avLst/>
          </a:prstGeom>
        </p:spPr>
      </p:pic>
    </p:spTree>
    <p:extLst>
      <p:ext uri="{BB962C8B-B14F-4D97-AF65-F5344CB8AC3E}">
        <p14:creationId xmlns:p14="http://schemas.microsoft.com/office/powerpoint/2010/main" val="2809191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49" y="365125"/>
            <a:ext cx="5986463" cy="1435100"/>
          </a:xfrm>
        </p:spPr>
        <p:txBody>
          <a:bodyPr>
            <a:noAutofit/>
          </a:bodyPr>
          <a:lstStyle/>
          <a:p>
            <a:pPr algn="ctr"/>
            <a:r>
              <a:rPr lang="en-US" sz="5400" b="1" dirty="0"/>
              <a:t>Geary Act (1892)</a:t>
            </a:r>
            <a:endParaRPr lang="en-US" sz="5400" dirty="0"/>
          </a:p>
        </p:txBody>
      </p:sp>
      <p:sp>
        <p:nvSpPr>
          <p:cNvPr id="3" name="Content Placeholder 2"/>
          <p:cNvSpPr>
            <a:spLocks noGrp="1"/>
          </p:cNvSpPr>
          <p:nvPr>
            <p:ph idx="1"/>
          </p:nvPr>
        </p:nvSpPr>
        <p:spPr>
          <a:xfrm>
            <a:off x="180974" y="2354262"/>
            <a:ext cx="11834813" cy="4351338"/>
          </a:xfrm>
        </p:spPr>
        <p:txBody>
          <a:bodyPr>
            <a:normAutofit fontScale="92500" lnSpcReduction="20000"/>
          </a:bodyPr>
          <a:lstStyle/>
          <a:p>
            <a:r>
              <a:rPr lang="en-US" dirty="0"/>
              <a:t>In 1892 congress renewed the Chinese exclusion for another ten years with the Geary Act. </a:t>
            </a:r>
          </a:p>
          <a:p>
            <a:r>
              <a:rPr lang="en-US" dirty="0"/>
              <a:t>The law also placed harsh and unprecedented restrictions upon Chinese persons living in the United States. Reversing the normal presumption, it stated that "any Chinese person or person of Chinese descent" was deemed to be in the country illegally unless he or she could demonstrate otherwise. It also denied the right of bail to Chinese aliens in habeas corpus proceedings, and required all Chinese in the United States to get a certificate of residence, a kind of internal passport, within a year or be deported.</a:t>
            </a:r>
          </a:p>
          <a:p>
            <a:r>
              <a:rPr lang="en-US" dirty="0"/>
              <a:t>The U.S. Supreme Court upheld the registration requirement in </a:t>
            </a:r>
            <a:r>
              <a:rPr lang="en-US" i="1" dirty="0"/>
              <a:t>Fong Yue Ting v. U.S. </a:t>
            </a:r>
            <a:r>
              <a:rPr lang="en-US" dirty="0"/>
              <a:t>(1893).</a:t>
            </a:r>
          </a:p>
          <a:p>
            <a:r>
              <a:rPr lang="en-US" dirty="0"/>
              <a:t>Over time, congress strengthened federal control over immigration, solidifying the end of the period of free and unlimited immigration by the early 20</a:t>
            </a:r>
            <a:r>
              <a:rPr lang="en-US" baseline="30000" dirty="0"/>
              <a:t>th</a:t>
            </a:r>
            <a:r>
              <a:rPr lang="en-US" dirty="0"/>
              <a:t> Century</a:t>
            </a:r>
            <a:r>
              <a:rPr lang="en-US" dirty="0" smtClean="0"/>
              <a:t>.</a:t>
            </a:r>
            <a:endParaRPr lang="en-US" dirty="0"/>
          </a:p>
        </p:txBody>
      </p:sp>
      <p:pic>
        <p:nvPicPr>
          <p:cNvPr id="4" name="Picture 3"/>
          <p:cNvPicPr>
            <a:picLocks noChangeAspect="1"/>
          </p:cNvPicPr>
          <p:nvPr/>
        </p:nvPicPr>
        <p:blipFill>
          <a:blip r:embed="rId2"/>
          <a:stretch>
            <a:fillRect/>
          </a:stretch>
        </p:blipFill>
        <p:spPr>
          <a:xfrm>
            <a:off x="6629401" y="123824"/>
            <a:ext cx="4766621" cy="2119313"/>
          </a:xfrm>
          <a:prstGeom prst="rect">
            <a:avLst/>
          </a:prstGeom>
        </p:spPr>
      </p:pic>
    </p:spTree>
    <p:extLst>
      <p:ext uri="{BB962C8B-B14F-4D97-AF65-F5344CB8AC3E}">
        <p14:creationId xmlns:p14="http://schemas.microsoft.com/office/powerpoint/2010/main" val="1525765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0" y="103031"/>
            <a:ext cx="5035640" cy="2382592"/>
          </a:xfrm>
        </p:spPr>
        <p:txBody>
          <a:bodyPr>
            <a:normAutofit/>
          </a:bodyPr>
          <a:lstStyle/>
          <a:p>
            <a:pPr algn="ctr"/>
            <a:r>
              <a:rPr lang="en-US" sz="4000" b="1" dirty="0" smtClean="0"/>
              <a:t>“The Chinese Must Go” (1894)</a:t>
            </a:r>
            <a:endParaRPr lang="en-US" sz="4000" b="1" dirty="0"/>
          </a:p>
        </p:txBody>
      </p:sp>
      <p:sp>
        <p:nvSpPr>
          <p:cNvPr id="3" name="Content Placeholder 2"/>
          <p:cNvSpPr>
            <a:spLocks noGrp="1"/>
          </p:cNvSpPr>
          <p:nvPr>
            <p:ph idx="1"/>
          </p:nvPr>
        </p:nvSpPr>
        <p:spPr>
          <a:xfrm>
            <a:off x="115910" y="2614411"/>
            <a:ext cx="11977352" cy="4146996"/>
          </a:xfrm>
        </p:spPr>
        <p:txBody>
          <a:bodyPr>
            <a:normAutofit fontScale="70000" lnSpcReduction="20000"/>
          </a:bodyPr>
          <a:lstStyle/>
          <a:p>
            <a:pPr fontAlgn="base"/>
            <a:r>
              <a:rPr lang="en-US" dirty="0" smtClean="0"/>
              <a:t>“</a:t>
            </a:r>
            <a:r>
              <a:rPr lang="en-US" dirty="0"/>
              <a:t>The Chinese Must Go” was the slogan adopted in 1885 at California’s first statewide anti-Chinese convention. </a:t>
            </a:r>
            <a:endParaRPr lang="en-US" dirty="0" smtClean="0"/>
          </a:p>
          <a:p>
            <a:pPr fontAlgn="base"/>
            <a:r>
              <a:rPr lang="en-US" dirty="0" smtClean="0"/>
              <a:t>To </a:t>
            </a:r>
            <a:r>
              <a:rPr lang="en-US" dirty="0"/>
              <a:t>drive them away, Californians passed numerous local and state laws restricting the freedoms of the Chinese. They also terrorized, harassed, and attacked them. </a:t>
            </a:r>
            <a:endParaRPr lang="en-US" dirty="0" smtClean="0"/>
          </a:p>
          <a:p>
            <a:pPr fontAlgn="base"/>
            <a:r>
              <a:rPr lang="en-US" dirty="0" smtClean="0"/>
              <a:t>But </a:t>
            </a:r>
            <a:r>
              <a:rPr lang="en-US" dirty="0"/>
              <a:t>the Chinese refused to be driven out. They filed thousands of legal suits against discrimination, demonstrating their faith in the promise of equal justice in the United States. </a:t>
            </a:r>
            <a:endParaRPr lang="en-US" dirty="0" smtClean="0"/>
          </a:p>
          <a:p>
            <a:pPr fontAlgn="base"/>
            <a:r>
              <a:rPr lang="en-US" dirty="0" smtClean="0"/>
              <a:t>Many </a:t>
            </a:r>
            <a:r>
              <a:rPr lang="en-US" dirty="0"/>
              <a:t>times that faith was </a:t>
            </a:r>
            <a:r>
              <a:rPr lang="en-US" dirty="0" smtClean="0"/>
              <a:t>rewarded. One </a:t>
            </a:r>
            <a:r>
              <a:rPr lang="en-US" dirty="0"/>
              <a:t>such case was </a:t>
            </a:r>
            <a:r>
              <a:rPr lang="en-US" i="1" dirty="0" smtClean="0"/>
              <a:t>Quen </a:t>
            </a:r>
            <a:r>
              <a:rPr lang="en-US" i="1" dirty="0"/>
              <a:t>Hing </a:t>
            </a:r>
            <a:r>
              <a:rPr lang="en-US" i="1" dirty="0" smtClean="0"/>
              <a:t>Tong </a:t>
            </a:r>
            <a:r>
              <a:rPr lang="en-US" i="1" dirty="0"/>
              <a:t>v</a:t>
            </a:r>
            <a:r>
              <a:rPr lang="en-US" i="1" dirty="0" smtClean="0"/>
              <a:t>. City </a:t>
            </a:r>
            <a:r>
              <a:rPr lang="en-US" i="1" dirty="0"/>
              <a:t>of San </a:t>
            </a:r>
            <a:r>
              <a:rPr lang="en-US" i="1" dirty="0" smtClean="0"/>
              <a:t>Jose</a:t>
            </a:r>
            <a:r>
              <a:rPr lang="en-US" dirty="0" smtClean="0"/>
              <a:t> (1894). </a:t>
            </a:r>
            <a:r>
              <a:rPr lang="en-US" dirty="0"/>
              <a:t>Quen Hing Tong, a Chinese merchant, asked the court to order the city to stop the police from harassing and intimidating him and his customers. This unprecedented lawsuit was a courageous stand against discrimination</a:t>
            </a:r>
            <a:r>
              <a:rPr lang="en-US" dirty="0" smtClean="0"/>
              <a:t>.</a:t>
            </a:r>
          </a:p>
          <a:p>
            <a:pPr fontAlgn="base"/>
            <a:r>
              <a:rPr lang="en-US" dirty="0" smtClean="0"/>
              <a:t>The residents of Chinatown in San Jose, California, rebuilt their neighborhood after arsonists burned it to the ground in 1883. Local authorities subsequently tried new tactics to force them out. A group of men claiming to be policemen began “terrorizing the tenants and driving away the customers.” This map was used as evidence in Quen Hing Tong’s successful lawsuit to stop the harassment.</a:t>
            </a:r>
          </a:p>
          <a:p>
            <a:pPr fontAlgn="base"/>
            <a:r>
              <a:rPr lang="en-US" dirty="0" smtClean="0"/>
              <a:t>Signaling the intention of the Chinese to remain in San Jose, “New China Town” was designed to protect its inhabitants and merchants from arson and other violence. Its buildings were made of brick, faced inward and were surrounded by a high picket fence covered with barbed wire. The gated streets were locked each night. But harassment and violence continued to drive away the residents and merchants.</a:t>
            </a:r>
          </a:p>
          <a:p>
            <a:endParaRPr lang="en-US" dirty="0"/>
          </a:p>
        </p:txBody>
      </p:sp>
      <p:pic>
        <p:nvPicPr>
          <p:cNvPr id="4" name="Picture 3"/>
          <p:cNvPicPr>
            <a:picLocks noChangeAspect="1"/>
          </p:cNvPicPr>
          <p:nvPr/>
        </p:nvPicPr>
        <p:blipFill rotWithShape="1">
          <a:blip r:embed="rId2"/>
          <a:srcRect l="2257" t="31339" r="5555" b="19381"/>
          <a:stretch/>
        </p:blipFill>
        <p:spPr>
          <a:xfrm>
            <a:off x="5666705" y="103031"/>
            <a:ext cx="6323527" cy="2382592"/>
          </a:xfrm>
          <a:prstGeom prst="rect">
            <a:avLst/>
          </a:prstGeom>
        </p:spPr>
      </p:pic>
    </p:spTree>
    <p:extLst>
      <p:ext uri="{BB962C8B-B14F-4D97-AF65-F5344CB8AC3E}">
        <p14:creationId xmlns:p14="http://schemas.microsoft.com/office/powerpoint/2010/main" val="2845152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424" y="115908"/>
            <a:ext cx="7315201" cy="2241529"/>
          </a:xfrm>
        </p:spPr>
        <p:txBody>
          <a:bodyPr>
            <a:noAutofit/>
          </a:bodyPr>
          <a:lstStyle/>
          <a:p>
            <a:pPr algn="ctr"/>
            <a:r>
              <a:rPr lang="en-US" sz="6000" b="1" dirty="0" smtClean="0"/>
              <a:t>Anti-Asian Boycott (</a:t>
            </a:r>
            <a:r>
              <a:rPr lang="en-US" sz="6000" b="1" dirty="0" smtClean="0"/>
              <a:t>1898)</a:t>
            </a:r>
            <a:endParaRPr lang="en-US" sz="6000" b="1" dirty="0"/>
          </a:p>
        </p:txBody>
      </p:sp>
      <p:sp>
        <p:nvSpPr>
          <p:cNvPr id="3" name="Content Placeholder 2"/>
          <p:cNvSpPr>
            <a:spLocks noGrp="1"/>
          </p:cNvSpPr>
          <p:nvPr>
            <p:ph idx="1"/>
          </p:nvPr>
        </p:nvSpPr>
        <p:spPr>
          <a:xfrm>
            <a:off x="4739424" y="2600326"/>
            <a:ext cx="7315201" cy="4190996"/>
          </a:xfrm>
        </p:spPr>
        <p:txBody>
          <a:bodyPr>
            <a:noAutofit/>
          </a:bodyPr>
          <a:lstStyle/>
          <a:p>
            <a:r>
              <a:rPr lang="en-US" sz="3600" dirty="0" smtClean="0"/>
              <a:t>In </a:t>
            </a:r>
            <a:r>
              <a:rPr lang="en-US" sz="3600" dirty="0"/>
              <a:t>1898, labor unions in Butte, Montana, organized a boycott of Chinese-and Japanese-owned businesses and businesses that employed Asians. </a:t>
            </a:r>
            <a:endParaRPr lang="en-US" sz="3600" dirty="0" smtClean="0"/>
          </a:p>
          <a:p>
            <a:r>
              <a:rPr lang="en-US" sz="3600" dirty="0" smtClean="0"/>
              <a:t>Many </a:t>
            </a:r>
            <a:r>
              <a:rPr lang="en-US" sz="3600" dirty="0"/>
              <a:t>Chinese fled Butte, but others challenged the boycott in Federal court.</a:t>
            </a:r>
          </a:p>
        </p:txBody>
      </p:sp>
      <p:pic>
        <p:nvPicPr>
          <p:cNvPr id="4" name="Picture 3"/>
          <p:cNvPicPr>
            <a:picLocks noChangeAspect="1"/>
          </p:cNvPicPr>
          <p:nvPr/>
        </p:nvPicPr>
        <p:blipFill>
          <a:blip r:embed="rId2"/>
          <a:stretch>
            <a:fillRect/>
          </a:stretch>
        </p:blipFill>
        <p:spPr>
          <a:xfrm>
            <a:off x="121726" y="115909"/>
            <a:ext cx="4450274" cy="6675412"/>
          </a:xfrm>
          <a:prstGeom prst="rect">
            <a:avLst/>
          </a:prstGeom>
        </p:spPr>
      </p:pic>
    </p:spTree>
    <p:extLst>
      <p:ext uri="{BB962C8B-B14F-4D97-AF65-F5344CB8AC3E}">
        <p14:creationId xmlns:p14="http://schemas.microsoft.com/office/powerpoint/2010/main" val="326456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42875"/>
            <a:ext cx="10515600" cy="957263"/>
          </a:xfrm>
        </p:spPr>
        <p:txBody>
          <a:bodyPr>
            <a:normAutofit/>
          </a:bodyPr>
          <a:lstStyle/>
          <a:p>
            <a:pPr algn="ctr"/>
            <a:r>
              <a:rPr lang="en-US" sz="5400" b="1" i="1" dirty="0" smtClean="0"/>
              <a:t>U.S. v. Wong Kim Ark </a:t>
            </a:r>
            <a:r>
              <a:rPr lang="en-US" sz="5400" b="1" dirty="0" smtClean="0"/>
              <a:t>(1898)</a:t>
            </a:r>
            <a:endParaRPr lang="en-US" sz="5400" b="1" dirty="0"/>
          </a:p>
        </p:txBody>
      </p:sp>
      <p:sp>
        <p:nvSpPr>
          <p:cNvPr id="3" name="Content Placeholder 2"/>
          <p:cNvSpPr>
            <a:spLocks noGrp="1"/>
          </p:cNvSpPr>
          <p:nvPr>
            <p:ph idx="1"/>
          </p:nvPr>
        </p:nvSpPr>
        <p:spPr>
          <a:xfrm>
            <a:off x="195264" y="1200151"/>
            <a:ext cx="7677149" cy="5448299"/>
          </a:xfrm>
        </p:spPr>
        <p:txBody>
          <a:bodyPr/>
          <a:lstStyle/>
          <a:p>
            <a:r>
              <a:rPr lang="en-US" dirty="0"/>
              <a:t>In 1898 the Supreme Court decision in </a:t>
            </a:r>
            <a:r>
              <a:rPr lang="en-US" i="1" dirty="0"/>
              <a:t>United States v. Wong Kim Ark </a:t>
            </a:r>
            <a:r>
              <a:rPr lang="en-US" dirty="0"/>
              <a:t>granted citizenship to an American-born child of Chinese parents </a:t>
            </a:r>
            <a:r>
              <a:rPr lang="en-US" dirty="0" smtClean="0"/>
              <a:t>who </a:t>
            </a:r>
            <a:r>
              <a:rPr lang="en-US" dirty="0"/>
              <a:t>had a permanent domicile and residence in the United States, and who were there carrying on business, and are not employed in any diplomatic or official capacity under the Emperor of China. </a:t>
            </a:r>
            <a:endParaRPr lang="en-US" dirty="0" smtClean="0"/>
          </a:p>
          <a:p>
            <a:r>
              <a:rPr lang="en-US" dirty="0" smtClean="0"/>
              <a:t>All </a:t>
            </a:r>
            <a:r>
              <a:rPr lang="en-US" dirty="0"/>
              <a:t>persons born in the United States since </a:t>
            </a:r>
            <a:r>
              <a:rPr lang="en-US" i="1" dirty="0"/>
              <a:t>United States v. Wong Kim Ark</a:t>
            </a:r>
            <a:r>
              <a:rPr lang="en-US" dirty="0"/>
              <a:t> have been granted citizenship although the Supreme Court has never explicitly ruled on the matter of children born to parents who are not legal residents of the United States.</a:t>
            </a:r>
          </a:p>
          <a:p>
            <a:endParaRPr lang="en-US" dirty="0"/>
          </a:p>
        </p:txBody>
      </p:sp>
      <p:pic>
        <p:nvPicPr>
          <p:cNvPr id="4" name="Picture 3"/>
          <p:cNvPicPr>
            <a:picLocks noChangeAspect="1"/>
          </p:cNvPicPr>
          <p:nvPr/>
        </p:nvPicPr>
        <p:blipFill>
          <a:blip r:embed="rId2"/>
          <a:stretch>
            <a:fillRect/>
          </a:stretch>
        </p:blipFill>
        <p:spPr>
          <a:xfrm>
            <a:off x="7989649" y="1200151"/>
            <a:ext cx="4030900" cy="4457700"/>
          </a:xfrm>
          <a:prstGeom prst="rect">
            <a:avLst/>
          </a:prstGeom>
        </p:spPr>
      </p:pic>
      <p:sp>
        <p:nvSpPr>
          <p:cNvPr id="5" name="TextBox 4"/>
          <p:cNvSpPr txBox="1"/>
          <p:nvPr/>
        </p:nvSpPr>
        <p:spPr>
          <a:xfrm>
            <a:off x="9248353" y="5757864"/>
            <a:ext cx="1513491" cy="369332"/>
          </a:xfrm>
          <a:prstGeom prst="rect">
            <a:avLst/>
          </a:prstGeom>
          <a:noFill/>
        </p:spPr>
        <p:txBody>
          <a:bodyPr wrap="none" rtlCol="0">
            <a:spAutoFit/>
          </a:bodyPr>
          <a:lstStyle/>
          <a:p>
            <a:r>
              <a:rPr lang="en-US" dirty="0" smtClean="0"/>
              <a:t>Wong Kim Ark</a:t>
            </a:r>
            <a:endParaRPr lang="en-US" dirty="0"/>
          </a:p>
        </p:txBody>
      </p:sp>
    </p:spTree>
    <p:extLst>
      <p:ext uri="{BB962C8B-B14F-4D97-AF65-F5344CB8AC3E}">
        <p14:creationId xmlns:p14="http://schemas.microsoft.com/office/powerpoint/2010/main" val="1299151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740"/>
            <a:ext cx="10515600" cy="885824"/>
          </a:xfrm>
        </p:spPr>
        <p:txBody>
          <a:bodyPr>
            <a:normAutofit/>
          </a:bodyPr>
          <a:lstStyle/>
          <a:p>
            <a:pPr algn="ctr"/>
            <a:r>
              <a:rPr lang="en-US" sz="5400" b="1" dirty="0" smtClean="0"/>
              <a:t>Japanese Restricted (1906)</a:t>
            </a:r>
            <a:endParaRPr lang="en-US" sz="5400" b="1" dirty="0"/>
          </a:p>
        </p:txBody>
      </p:sp>
      <p:sp>
        <p:nvSpPr>
          <p:cNvPr id="3" name="Content Placeholder 2"/>
          <p:cNvSpPr>
            <a:spLocks noGrp="1"/>
          </p:cNvSpPr>
          <p:nvPr>
            <p:ph idx="1"/>
          </p:nvPr>
        </p:nvSpPr>
        <p:spPr>
          <a:xfrm>
            <a:off x="185738" y="5214937"/>
            <a:ext cx="11772900" cy="1457325"/>
          </a:xfrm>
        </p:spPr>
        <p:txBody>
          <a:bodyPr/>
          <a:lstStyle/>
          <a:p>
            <a:r>
              <a:rPr lang="en-US" dirty="0"/>
              <a:t>In 1906, President Theodore Roosevelt made a “gentlemen’s agreement” with Japan that he would prevent segregation of Japanese students in west coast schools if Japan would restrict Japanese immigration to America. </a:t>
            </a:r>
            <a:endParaRPr lang="en-US" dirty="0"/>
          </a:p>
        </p:txBody>
      </p:sp>
      <p:pic>
        <p:nvPicPr>
          <p:cNvPr id="4" name="Picture 3"/>
          <p:cNvPicPr>
            <a:picLocks noChangeAspect="1"/>
          </p:cNvPicPr>
          <p:nvPr/>
        </p:nvPicPr>
        <p:blipFill>
          <a:blip r:embed="rId2"/>
          <a:stretch>
            <a:fillRect/>
          </a:stretch>
        </p:blipFill>
        <p:spPr>
          <a:xfrm>
            <a:off x="614360" y="1200150"/>
            <a:ext cx="6553202" cy="3686176"/>
          </a:xfrm>
          <a:prstGeom prst="rect">
            <a:avLst/>
          </a:prstGeom>
        </p:spPr>
      </p:pic>
      <p:pic>
        <p:nvPicPr>
          <p:cNvPr id="5" name="Picture 4"/>
          <p:cNvPicPr>
            <a:picLocks noChangeAspect="1"/>
          </p:cNvPicPr>
          <p:nvPr/>
        </p:nvPicPr>
        <p:blipFill>
          <a:blip r:embed="rId3"/>
          <a:stretch>
            <a:fillRect/>
          </a:stretch>
        </p:blipFill>
        <p:spPr>
          <a:xfrm>
            <a:off x="7658100" y="1204912"/>
            <a:ext cx="3810000" cy="4010025"/>
          </a:xfrm>
          <a:prstGeom prst="rect">
            <a:avLst/>
          </a:prstGeom>
        </p:spPr>
      </p:pic>
    </p:spTree>
    <p:extLst>
      <p:ext uri="{BB962C8B-B14F-4D97-AF65-F5344CB8AC3E}">
        <p14:creationId xmlns:p14="http://schemas.microsoft.com/office/powerpoint/2010/main" val="1341071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324" y="100013"/>
            <a:ext cx="5586413" cy="2600325"/>
          </a:xfrm>
        </p:spPr>
        <p:txBody>
          <a:bodyPr>
            <a:normAutofit/>
          </a:bodyPr>
          <a:lstStyle/>
          <a:p>
            <a:pPr algn="ctr"/>
            <a:r>
              <a:rPr lang="en-US" sz="5400" b="1" dirty="0" smtClean="0"/>
              <a:t>WWI Discrimination (1914-1918)</a:t>
            </a:r>
            <a:endParaRPr lang="en-US" sz="5400" b="1" dirty="0"/>
          </a:p>
        </p:txBody>
      </p:sp>
      <p:sp>
        <p:nvSpPr>
          <p:cNvPr id="3" name="Content Placeholder 2"/>
          <p:cNvSpPr>
            <a:spLocks noGrp="1"/>
          </p:cNvSpPr>
          <p:nvPr>
            <p:ph idx="1"/>
          </p:nvPr>
        </p:nvSpPr>
        <p:spPr>
          <a:xfrm>
            <a:off x="157163" y="3186113"/>
            <a:ext cx="11872912" cy="3557586"/>
          </a:xfrm>
        </p:spPr>
        <p:txBody>
          <a:bodyPr>
            <a:normAutofit fontScale="92500" lnSpcReduction="20000"/>
          </a:bodyPr>
          <a:lstStyle/>
          <a:p>
            <a:r>
              <a:rPr lang="en-US" dirty="0"/>
              <a:t>Germans faced significant discrimination during World War I. For example:</a:t>
            </a:r>
          </a:p>
          <a:p>
            <a:pPr lvl="1"/>
            <a:r>
              <a:rPr lang="en-US" sz="2700" dirty="0"/>
              <a:t>German streets and towns were renamed.</a:t>
            </a:r>
          </a:p>
          <a:p>
            <a:pPr lvl="1"/>
            <a:r>
              <a:rPr lang="en-US" sz="2700" dirty="0"/>
              <a:t>Public libraries withdrew German books from their shelves.</a:t>
            </a:r>
            <a:endParaRPr lang="en-US" sz="2700" baseline="30000" dirty="0"/>
          </a:p>
          <a:p>
            <a:pPr lvl="1"/>
            <a:r>
              <a:rPr lang="en-US" sz="2700" dirty="0"/>
              <a:t>The Red Cross barred individuals with German last names from joining in fear of sabotage.</a:t>
            </a:r>
          </a:p>
          <a:p>
            <a:pPr lvl="1"/>
            <a:r>
              <a:rPr lang="en-US" sz="2700" dirty="0"/>
              <a:t>In Iowa the governor prohibited all foreign languages in schools and public places. </a:t>
            </a:r>
          </a:p>
          <a:p>
            <a:pPr lvl="1"/>
            <a:r>
              <a:rPr lang="en-US" sz="2700" dirty="0"/>
              <a:t>Nebraska banned instruction in any language except English, but the U.S. Supreme Court ruled the ban unconstitutional in </a:t>
            </a:r>
            <a:r>
              <a:rPr lang="en-US" sz="2700" i="1" dirty="0"/>
              <a:t>Meyer v. Nebraska </a:t>
            </a:r>
            <a:r>
              <a:rPr lang="en-US" sz="2700" dirty="0"/>
              <a:t>(1923). </a:t>
            </a:r>
          </a:p>
          <a:p>
            <a:pPr lvl="1"/>
            <a:r>
              <a:rPr lang="en-US" sz="2700" dirty="0"/>
              <a:t>German Americans chose to “Americanize” their names (e.g., Schmidt to Smith, Müller to Miller</a:t>
            </a:r>
            <a:r>
              <a:rPr lang="en-US" sz="2700" dirty="0" smtClean="0"/>
              <a:t>).</a:t>
            </a:r>
          </a:p>
          <a:p>
            <a:pPr lvl="1"/>
            <a:r>
              <a:rPr lang="en-US" sz="2700" dirty="0" smtClean="0"/>
              <a:t>In some cases Germans were physically attacked and even lynched.</a:t>
            </a:r>
            <a:endParaRPr lang="en-US" sz="2700" dirty="0"/>
          </a:p>
        </p:txBody>
      </p:sp>
      <p:pic>
        <p:nvPicPr>
          <p:cNvPr id="4" name="Picture 3"/>
          <p:cNvPicPr>
            <a:picLocks noChangeAspect="1"/>
          </p:cNvPicPr>
          <p:nvPr/>
        </p:nvPicPr>
        <p:blipFill rotWithShape="1">
          <a:blip r:embed="rId2"/>
          <a:srcRect l="3300" t="21322" r="1899" b="15087"/>
          <a:stretch/>
        </p:blipFill>
        <p:spPr>
          <a:xfrm>
            <a:off x="414337" y="100013"/>
            <a:ext cx="5497491" cy="2957512"/>
          </a:xfrm>
          <a:prstGeom prst="rect">
            <a:avLst/>
          </a:prstGeom>
        </p:spPr>
      </p:pic>
    </p:spTree>
    <p:extLst>
      <p:ext uri="{BB962C8B-B14F-4D97-AF65-F5344CB8AC3E}">
        <p14:creationId xmlns:p14="http://schemas.microsoft.com/office/powerpoint/2010/main" val="2076969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8" y="100014"/>
            <a:ext cx="6572250" cy="971550"/>
          </a:xfrm>
        </p:spPr>
        <p:txBody>
          <a:bodyPr>
            <a:normAutofit/>
          </a:bodyPr>
          <a:lstStyle/>
          <a:p>
            <a:pPr algn="ctr"/>
            <a:r>
              <a:rPr lang="en-US" sz="5400" b="1" dirty="0"/>
              <a:t>Immigration Act </a:t>
            </a:r>
            <a:r>
              <a:rPr lang="en-US" sz="5400" b="1" dirty="0" smtClean="0"/>
              <a:t>(1917)</a:t>
            </a:r>
            <a:endParaRPr lang="en-US" sz="5400" b="1" dirty="0"/>
          </a:p>
        </p:txBody>
      </p:sp>
      <p:sp>
        <p:nvSpPr>
          <p:cNvPr id="3" name="Content Placeholder 2"/>
          <p:cNvSpPr>
            <a:spLocks noGrp="1"/>
          </p:cNvSpPr>
          <p:nvPr>
            <p:ph idx="1"/>
          </p:nvPr>
        </p:nvSpPr>
        <p:spPr>
          <a:xfrm>
            <a:off x="100013" y="1071564"/>
            <a:ext cx="6886575" cy="5672136"/>
          </a:xfrm>
        </p:spPr>
        <p:txBody>
          <a:bodyPr>
            <a:normAutofit fontScale="92500" lnSpcReduction="10000"/>
          </a:bodyPr>
          <a:lstStyle/>
          <a:p>
            <a:r>
              <a:rPr lang="en-US" dirty="0" smtClean="0"/>
              <a:t>Also known as the Literacy Act and Asiatic </a:t>
            </a:r>
            <a:r>
              <a:rPr lang="en-US" dirty="0"/>
              <a:t>Barred </a:t>
            </a:r>
            <a:r>
              <a:rPr lang="en-US" dirty="0" smtClean="0"/>
              <a:t>Zone Act, the law defined a </a:t>
            </a:r>
            <a:r>
              <a:rPr lang="en-US" dirty="0"/>
              <a:t>vast area of Asia from which no person could immigrate to the U.S. </a:t>
            </a:r>
            <a:endParaRPr lang="en-US" dirty="0" smtClean="0"/>
          </a:p>
          <a:p>
            <a:r>
              <a:rPr lang="en-US" dirty="0" smtClean="0"/>
              <a:t>The </a:t>
            </a:r>
            <a:r>
              <a:rPr lang="en-US" dirty="0"/>
              <a:t>prohibited areas included most of the Middle East, South Asian countries like Persia and British-ruled India, as well as central Asia and Southeastern Asia. </a:t>
            </a:r>
            <a:endParaRPr lang="en-US" dirty="0" smtClean="0"/>
          </a:p>
          <a:p>
            <a:r>
              <a:rPr lang="en-US" dirty="0" smtClean="0"/>
              <a:t>For those immigrants who were not barred from immigrating under the act, literacy tests were imposed in order to exclude the </a:t>
            </a:r>
            <a:r>
              <a:rPr lang="en-US" dirty="0"/>
              <a:t>mostly illiterate “new immigrants” from southeastern Europe</a:t>
            </a:r>
            <a:r>
              <a:rPr lang="en-US" dirty="0" smtClean="0"/>
              <a:t>.</a:t>
            </a:r>
          </a:p>
          <a:p>
            <a:r>
              <a:rPr lang="en-US" dirty="0" smtClean="0"/>
              <a:t>The Act was the precursor to more restrictive legislation and exemplified how far the nation had come from the open border era.</a:t>
            </a:r>
            <a:endParaRPr lang="en-US" dirty="0"/>
          </a:p>
          <a:p>
            <a:endParaRPr lang="en-US" dirty="0"/>
          </a:p>
        </p:txBody>
      </p:sp>
      <p:pic>
        <p:nvPicPr>
          <p:cNvPr id="4" name="Picture 3"/>
          <p:cNvPicPr>
            <a:picLocks noChangeAspect="1"/>
          </p:cNvPicPr>
          <p:nvPr/>
        </p:nvPicPr>
        <p:blipFill>
          <a:blip r:embed="rId2"/>
          <a:stretch>
            <a:fillRect/>
          </a:stretch>
        </p:blipFill>
        <p:spPr>
          <a:xfrm>
            <a:off x="7117643" y="325436"/>
            <a:ext cx="4912432" cy="6189664"/>
          </a:xfrm>
          <a:prstGeom prst="rect">
            <a:avLst/>
          </a:prstGeom>
        </p:spPr>
      </p:pic>
    </p:spTree>
    <p:extLst>
      <p:ext uri="{BB962C8B-B14F-4D97-AF65-F5344CB8AC3E}">
        <p14:creationId xmlns:p14="http://schemas.microsoft.com/office/powerpoint/2010/main" val="3250480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589"/>
            <a:ext cx="10515600" cy="1000124"/>
          </a:xfrm>
        </p:spPr>
        <p:txBody>
          <a:bodyPr>
            <a:normAutofit/>
          </a:bodyPr>
          <a:lstStyle/>
          <a:p>
            <a:pPr algn="ctr"/>
            <a:r>
              <a:rPr lang="en-US" sz="6000" b="1" dirty="0"/>
              <a:t>Emergency </a:t>
            </a:r>
            <a:r>
              <a:rPr lang="en-US" sz="6000" b="1" dirty="0" smtClean="0"/>
              <a:t>Quota </a:t>
            </a:r>
            <a:r>
              <a:rPr lang="en-US" sz="6000" b="1" dirty="0"/>
              <a:t>Act </a:t>
            </a:r>
            <a:r>
              <a:rPr lang="en-US" sz="6000" b="1" dirty="0" smtClean="0"/>
              <a:t>(1921)</a:t>
            </a:r>
            <a:endParaRPr lang="en-US" sz="6000" b="1" dirty="0"/>
          </a:p>
        </p:txBody>
      </p:sp>
      <p:sp>
        <p:nvSpPr>
          <p:cNvPr id="3" name="Content Placeholder 2"/>
          <p:cNvSpPr>
            <a:spLocks noGrp="1"/>
          </p:cNvSpPr>
          <p:nvPr>
            <p:ph idx="1"/>
          </p:nvPr>
        </p:nvSpPr>
        <p:spPr>
          <a:xfrm>
            <a:off x="223869" y="1128713"/>
            <a:ext cx="6791294" cy="5614987"/>
          </a:xfrm>
        </p:spPr>
        <p:txBody>
          <a:bodyPr>
            <a:normAutofit/>
          </a:bodyPr>
          <a:lstStyle/>
          <a:p>
            <a:r>
              <a:rPr lang="en-US" sz="2900" dirty="0" smtClean="0"/>
              <a:t>The Act placed </a:t>
            </a:r>
            <a:r>
              <a:rPr lang="en-US" sz="2900" dirty="0"/>
              <a:t>limits on the number of people entering the country based </a:t>
            </a:r>
            <a:r>
              <a:rPr lang="en-US" sz="2900" dirty="0" smtClean="0"/>
              <a:t>on </a:t>
            </a:r>
            <a:r>
              <a:rPr lang="en-US" sz="2900" dirty="0"/>
              <a:t>prescribed quotas. </a:t>
            </a:r>
            <a:endParaRPr lang="en-US" sz="2900" dirty="0" smtClean="0"/>
          </a:p>
          <a:p>
            <a:r>
              <a:rPr lang="en-US" sz="2900" dirty="0" smtClean="0"/>
              <a:t>The 1910 </a:t>
            </a:r>
            <a:r>
              <a:rPr lang="en-US" sz="2900" dirty="0"/>
              <a:t>Federal Census </a:t>
            </a:r>
            <a:r>
              <a:rPr lang="en-US" sz="2900" dirty="0" smtClean="0"/>
              <a:t>was used to </a:t>
            </a:r>
            <a:r>
              <a:rPr lang="en-US" sz="2900" dirty="0"/>
              <a:t>determine existing numbers of foreign-born citizens already living in the U.S. It then required that a number equivalent to only 3% of the already resident population from a certain country could be admitted. </a:t>
            </a:r>
            <a:endParaRPr lang="en-US" sz="2900" dirty="0" smtClean="0"/>
          </a:p>
          <a:p>
            <a:r>
              <a:rPr lang="en-US" sz="2900" dirty="0" smtClean="0"/>
              <a:t>This </a:t>
            </a:r>
            <a:r>
              <a:rPr lang="en-US" sz="2900" dirty="0"/>
              <a:t>scheme became known as the </a:t>
            </a:r>
            <a:r>
              <a:rPr lang="en-US" sz="2900" b="1" dirty="0"/>
              <a:t>National Origins Formula</a:t>
            </a:r>
            <a:r>
              <a:rPr lang="en-US" sz="2900" dirty="0" smtClean="0"/>
              <a:t>. Three years later, the policy would be greatly expanded.</a:t>
            </a:r>
            <a:endParaRPr lang="en-US" sz="2900" dirty="0"/>
          </a:p>
        </p:txBody>
      </p:sp>
      <p:pic>
        <p:nvPicPr>
          <p:cNvPr id="4" name="Picture 3"/>
          <p:cNvPicPr>
            <a:picLocks noChangeAspect="1"/>
          </p:cNvPicPr>
          <p:nvPr/>
        </p:nvPicPr>
        <p:blipFill>
          <a:blip r:embed="rId2"/>
          <a:stretch>
            <a:fillRect/>
          </a:stretch>
        </p:blipFill>
        <p:spPr>
          <a:xfrm>
            <a:off x="7172325" y="1128713"/>
            <a:ext cx="4795806" cy="5532985"/>
          </a:xfrm>
          <a:prstGeom prst="rect">
            <a:avLst/>
          </a:prstGeom>
        </p:spPr>
      </p:pic>
    </p:spTree>
    <p:extLst>
      <p:ext uri="{BB962C8B-B14F-4D97-AF65-F5344CB8AC3E}">
        <p14:creationId xmlns:p14="http://schemas.microsoft.com/office/powerpoint/2010/main" val="276428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56" y="257880"/>
            <a:ext cx="4629150" cy="1599495"/>
          </a:xfrm>
        </p:spPr>
        <p:txBody>
          <a:bodyPr>
            <a:normAutofit/>
          </a:bodyPr>
          <a:lstStyle/>
          <a:p>
            <a:pPr algn="ctr"/>
            <a:r>
              <a:rPr lang="en-US" sz="5400" b="1" dirty="0" smtClean="0"/>
              <a:t>Immigration Act (1924)</a:t>
            </a:r>
            <a:endParaRPr lang="en-US" sz="5400" b="1" dirty="0"/>
          </a:p>
        </p:txBody>
      </p:sp>
      <p:sp>
        <p:nvSpPr>
          <p:cNvPr id="3" name="Content Placeholder 2"/>
          <p:cNvSpPr>
            <a:spLocks noGrp="1"/>
          </p:cNvSpPr>
          <p:nvPr>
            <p:ph idx="1"/>
          </p:nvPr>
        </p:nvSpPr>
        <p:spPr>
          <a:xfrm>
            <a:off x="114300" y="1971675"/>
            <a:ext cx="11958638" cy="4800599"/>
          </a:xfrm>
        </p:spPr>
        <p:txBody>
          <a:bodyPr>
            <a:normAutofit fontScale="77500" lnSpcReduction="20000"/>
          </a:bodyPr>
          <a:lstStyle/>
          <a:p>
            <a:r>
              <a:rPr lang="en-US" dirty="0" smtClean="0"/>
              <a:t>By 1924 the restrictive climate reached its peak. In addition to the general backlash against old wave and Chinese immigrants, the eugenics movement, the post-WW </a:t>
            </a:r>
            <a:r>
              <a:rPr lang="en-US" dirty="0"/>
              <a:t>I </a:t>
            </a:r>
            <a:r>
              <a:rPr lang="en-US" dirty="0" smtClean="0"/>
              <a:t>recession, and the </a:t>
            </a:r>
            <a:r>
              <a:rPr lang="en-US" dirty="0"/>
              <a:t>Red Scare </a:t>
            </a:r>
            <a:r>
              <a:rPr lang="en-US" dirty="0" smtClean="0"/>
              <a:t>(1919–1921) fueled </a:t>
            </a:r>
            <a:r>
              <a:rPr lang="en-US" dirty="0"/>
              <a:t>xenophobic fears of foreign radicals migrating to undermine American values and provoke an uprising like Russia’s 1917 Bolshevik </a:t>
            </a:r>
            <a:r>
              <a:rPr lang="en-US" dirty="0" smtClean="0"/>
              <a:t>Revolution.</a:t>
            </a:r>
          </a:p>
          <a:p>
            <a:r>
              <a:rPr lang="en-US" dirty="0" smtClean="0"/>
              <a:t>In response, Congress </a:t>
            </a:r>
            <a:r>
              <a:rPr lang="en-US" dirty="0"/>
              <a:t>passed the </a:t>
            </a:r>
            <a:r>
              <a:rPr lang="en-US" dirty="0" smtClean="0"/>
              <a:t>landmark Immigration Act (aka Johnson-Reed Act, </a:t>
            </a:r>
            <a:r>
              <a:rPr lang="en-US" dirty="0"/>
              <a:t>including the National Origins </a:t>
            </a:r>
            <a:r>
              <a:rPr lang="en-US" dirty="0" smtClean="0"/>
              <a:t>Act </a:t>
            </a:r>
            <a:r>
              <a:rPr lang="en-US" dirty="0"/>
              <a:t>and Asian Exclusion </a:t>
            </a:r>
            <a:r>
              <a:rPr lang="en-US" dirty="0" smtClean="0"/>
              <a:t>Act). It </a:t>
            </a:r>
            <a:r>
              <a:rPr lang="en-US" dirty="0"/>
              <a:t>limited the annual number of immigrants who could be admitted from any country to 2% of the number of people from that country who were already living in the United </a:t>
            </a:r>
            <a:r>
              <a:rPr lang="en-US" dirty="0" smtClean="0"/>
              <a:t>States, based on the 1890 Census (as opposed to the 1910 Census the previous quota was based on).</a:t>
            </a:r>
          </a:p>
          <a:p>
            <a:r>
              <a:rPr lang="en-US" dirty="0"/>
              <a:t>The law was primarily aimed at further restricting immigration of Southern Europeans and Eastern Europeans, especially Italians and Eastern European Jews</a:t>
            </a:r>
            <a:r>
              <a:rPr lang="en-US" dirty="0" smtClean="0"/>
              <a:t>. The goal was to preserve the ethnic and cultural homogeneity of America as a nation descended from northwest Europe. Thus, in addition to the severe restrictions of southeastern Europeans, the law </a:t>
            </a:r>
            <a:r>
              <a:rPr lang="en-US" dirty="0"/>
              <a:t>severely restricted the immigration of Africans and banned the immigration of Arabs and Asians</a:t>
            </a:r>
            <a:r>
              <a:rPr lang="en-US" dirty="0" smtClean="0"/>
              <a:t>. Interestingly there were no restrictions on people coming from the Americas.</a:t>
            </a:r>
          </a:p>
          <a:p>
            <a:r>
              <a:rPr lang="en-US" dirty="0" smtClean="0"/>
              <a:t>Sen. David Reed, one of the Act’s principle sponsors, told </a:t>
            </a:r>
            <a:r>
              <a:rPr lang="en-US" dirty="0"/>
              <a:t>the Senate that earlier legislation “disregards entirely those of us who are interested in keeping American stock up to the highest standard – that is, the people who were born </a:t>
            </a:r>
            <a:r>
              <a:rPr lang="en-US" dirty="0" smtClean="0"/>
              <a:t>here.”</a:t>
            </a:r>
          </a:p>
        </p:txBody>
      </p:sp>
      <p:pic>
        <p:nvPicPr>
          <p:cNvPr id="5" name="Picture 4"/>
          <p:cNvPicPr>
            <a:picLocks noChangeAspect="1"/>
          </p:cNvPicPr>
          <p:nvPr/>
        </p:nvPicPr>
        <p:blipFill>
          <a:blip r:embed="rId2"/>
          <a:stretch>
            <a:fillRect/>
          </a:stretch>
        </p:blipFill>
        <p:spPr>
          <a:xfrm>
            <a:off x="8624886" y="118934"/>
            <a:ext cx="2478277" cy="1812968"/>
          </a:xfrm>
          <a:prstGeom prst="rect">
            <a:avLst/>
          </a:prstGeom>
        </p:spPr>
      </p:pic>
      <p:pic>
        <p:nvPicPr>
          <p:cNvPr id="6" name="Picture 5"/>
          <p:cNvPicPr>
            <a:picLocks noChangeAspect="1"/>
          </p:cNvPicPr>
          <p:nvPr/>
        </p:nvPicPr>
        <p:blipFill>
          <a:blip r:embed="rId3"/>
          <a:stretch>
            <a:fillRect/>
          </a:stretch>
        </p:blipFill>
        <p:spPr>
          <a:xfrm>
            <a:off x="5551562" y="118934"/>
            <a:ext cx="2511081" cy="1738441"/>
          </a:xfrm>
          <a:prstGeom prst="rect">
            <a:avLst/>
          </a:prstGeom>
        </p:spPr>
      </p:pic>
    </p:spTree>
    <p:extLst>
      <p:ext uri="{BB962C8B-B14F-4D97-AF65-F5344CB8AC3E}">
        <p14:creationId xmlns:p14="http://schemas.microsoft.com/office/powerpoint/2010/main" val="2044120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336550"/>
            <a:ext cx="7258050" cy="1832964"/>
          </a:xfrm>
        </p:spPr>
        <p:txBody>
          <a:bodyPr>
            <a:noAutofit/>
          </a:bodyPr>
          <a:lstStyle/>
          <a:p>
            <a:pPr algn="ctr"/>
            <a:r>
              <a:rPr lang="en-US" sz="4800" b="1" dirty="0" smtClean="0"/>
              <a:t>WWII Discrimination </a:t>
            </a:r>
            <a:br>
              <a:rPr lang="en-US" sz="4800" b="1" dirty="0" smtClean="0"/>
            </a:br>
            <a:r>
              <a:rPr lang="en-US" sz="4800" b="1" dirty="0" smtClean="0"/>
              <a:t>(1936-1946)</a:t>
            </a:r>
            <a:endParaRPr lang="en-US" sz="4800" b="1" dirty="0"/>
          </a:p>
        </p:txBody>
      </p:sp>
      <p:sp>
        <p:nvSpPr>
          <p:cNvPr id="3" name="Content Placeholder 2"/>
          <p:cNvSpPr>
            <a:spLocks noGrp="1"/>
          </p:cNvSpPr>
          <p:nvPr>
            <p:ph idx="1"/>
          </p:nvPr>
        </p:nvSpPr>
        <p:spPr>
          <a:xfrm>
            <a:off x="157163" y="2243137"/>
            <a:ext cx="11901487" cy="4486275"/>
          </a:xfrm>
        </p:spPr>
        <p:txBody>
          <a:bodyPr>
            <a:normAutofit fontScale="85000" lnSpcReduction="20000"/>
          </a:bodyPr>
          <a:lstStyle/>
          <a:p>
            <a:r>
              <a:rPr lang="en-US" dirty="0" smtClean="0"/>
              <a:t>Japanese immigrants were faced with the same kind of discrimination that other Asian immigrants—namely the Chinese—faced. However, the rise of Japan as a military power in the 1930s exacerbated nativist fears.</a:t>
            </a:r>
          </a:p>
          <a:p>
            <a:r>
              <a:rPr lang="en-US" dirty="0" smtClean="0"/>
              <a:t>In </a:t>
            </a:r>
            <a:r>
              <a:rPr lang="en-US" dirty="0"/>
              <a:t>the 1930s the Office of Naval Intelligence (ONI), concerned by Imperial Japan's rising military power in Asia, began conducting surveillance on Japanese-American communities in Hawaii. </a:t>
            </a:r>
            <a:endParaRPr lang="en-US" dirty="0" smtClean="0"/>
          </a:p>
          <a:p>
            <a:r>
              <a:rPr lang="en-US" dirty="0" smtClean="0"/>
              <a:t>From </a:t>
            </a:r>
            <a:r>
              <a:rPr lang="en-US" dirty="0"/>
              <a:t>1936, at the behest of President Roosevelt, the ONI began compiling a "special list of those who would be the first to be placed in a concentration camp in the event of trouble" between Japan and the United States</a:t>
            </a:r>
            <a:r>
              <a:rPr lang="en-US" dirty="0" smtClean="0"/>
              <a:t>.</a:t>
            </a:r>
          </a:p>
          <a:p>
            <a:r>
              <a:rPr lang="en-US" dirty="0" smtClean="0"/>
              <a:t>Ultimately, following Japan’s bombing of Pearl Harbor, the U.S. forced American citizens of Japanese descent to leave their homes and businesses and move to military-controlled camps.</a:t>
            </a:r>
          </a:p>
          <a:p>
            <a:r>
              <a:rPr lang="en-US" dirty="0" smtClean="0"/>
              <a:t>In </a:t>
            </a:r>
            <a:r>
              <a:rPr lang="en-US" i="1" dirty="0" smtClean="0"/>
              <a:t>Korematsu v. U.S. </a:t>
            </a:r>
            <a:r>
              <a:rPr lang="en-US" dirty="0" smtClean="0"/>
              <a:t>(1944), the U.S. Supreme Court upheld the government’s action due to what the majority saw as the necessity of deferring to the military in a time of war. The dissenters called it unconstitutional racism.</a:t>
            </a:r>
            <a:endParaRPr lang="en-US" dirty="0"/>
          </a:p>
        </p:txBody>
      </p:sp>
      <p:pic>
        <p:nvPicPr>
          <p:cNvPr id="4" name="Picture 3"/>
          <p:cNvPicPr>
            <a:picLocks noChangeAspect="1"/>
          </p:cNvPicPr>
          <p:nvPr/>
        </p:nvPicPr>
        <p:blipFill rotWithShape="1">
          <a:blip r:embed="rId2"/>
          <a:srcRect t="8334" b="21528"/>
          <a:stretch/>
        </p:blipFill>
        <p:spPr>
          <a:xfrm>
            <a:off x="500062" y="137482"/>
            <a:ext cx="3943351" cy="2032032"/>
          </a:xfrm>
          <a:prstGeom prst="rect">
            <a:avLst/>
          </a:prstGeom>
        </p:spPr>
      </p:pic>
    </p:spTree>
    <p:extLst>
      <p:ext uri="{BB962C8B-B14F-4D97-AF65-F5344CB8AC3E}">
        <p14:creationId xmlns:p14="http://schemas.microsoft.com/office/powerpoint/2010/main" val="2936906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63"/>
            <a:ext cx="10896600" cy="1000125"/>
          </a:xfrm>
        </p:spPr>
        <p:txBody>
          <a:bodyPr>
            <a:normAutofit/>
          </a:bodyPr>
          <a:lstStyle/>
          <a:p>
            <a:pPr algn="ctr"/>
            <a:r>
              <a:rPr lang="en-US" sz="5400" b="1" dirty="0" smtClean="0"/>
              <a:t>U.S. Supreme Court Weighs In</a:t>
            </a:r>
            <a:endParaRPr lang="en-US" sz="5400" b="1" dirty="0"/>
          </a:p>
        </p:txBody>
      </p:sp>
      <p:sp>
        <p:nvSpPr>
          <p:cNvPr id="3" name="Content Placeholder 2"/>
          <p:cNvSpPr>
            <a:spLocks noGrp="1"/>
          </p:cNvSpPr>
          <p:nvPr>
            <p:ph idx="1"/>
          </p:nvPr>
        </p:nvSpPr>
        <p:spPr>
          <a:xfrm>
            <a:off x="90151" y="1157288"/>
            <a:ext cx="11939923" cy="5604119"/>
          </a:xfrm>
        </p:spPr>
        <p:txBody>
          <a:bodyPr>
            <a:normAutofit fontScale="85000" lnSpcReduction="10000"/>
          </a:bodyPr>
          <a:lstStyle/>
          <a:p>
            <a:r>
              <a:rPr lang="en-US" dirty="0" smtClean="0"/>
              <a:t>Throughout the American period of essentially open borders, the U.S. Supreme Court reflected the transition from state authority over immigration to federal responsibility.</a:t>
            </a:r>
          </a:p>
          <a:p>
            <a:r>
              <a:rPr lang="en-US" dirty="0" smtClean="0"/>
              <a:t>In </a:t>
            </a:r>
            <a:r>
              <a:rPr lang="en-US" i="1" dirty="0" smtClean="0"/>
              <a:t>New York v. Miln </a:t>
            </a:r>
            <a:r>
              <a:rPr lang="en-US" dirty="0" smtClean="0"/>
              <a:t>(1837) the Supreme Court affirmed the authority of state governments to set criteria for the admission of immigrants and to reject those who did not fit those standards.</a:t>
            </a:r>
          </a:p>
          <a:p>
            <a:r>
              <a:rPr lang="en-US" dirty="0" smtClean="0"/>
              <a:t>But in the </a:t>
            </a:r>
            <a:r>
              <a:rPr lang="en-US" i="1" dirty="0" smtClean="0"/>
              <a:t>Passenger Cases </a:t>
            </a:r>
            <a:r>
              <a:rPr lang="en-US" dirty="0" smtClean="0"/>
              <a:t>(1849) the Court reversed itself finding that state laws imposing taxes on immigrants infringed on the power of Congress to regulate commerce with foreign nations.</a:t>
            </a:r>
          </a:p>
          <a:p>
            <a:r>
              <a:rPr lang="en-US" dirty="0" smtClean="0"/>
              <a:t>In </a:t>
            </a:r>
            <a:r>
              <a:rPr lang="en-US" i="1" dirty="0" smtClean="0"/>
              <a:t>Henderson v. Mayor of New York </a:t>
            </a:r>
            <a:r>
              <a:rPr lang="en-US" dirty="0" smtClean="0"/>
              <a:t>(1875) the Court held that all immigration laws of seaboard states were unconstitutional because they usurped the exclusive power of congress to regulate foreign commerce.</a:t>
            </a:r>
          </a:p>
          <a:p>
            <a:r>
              <a:rPr lang="en-US" dirty="0" smtClean="0"/>
              <a:t>In response, states abolished their immigration commissions and port authorities</a:t>
            </a:r>
            <a:r>
              <a:rPr lang="en-US" dirty="0" smtClean="0"/>
              <a:t>. The </a:t>
            </a:r>
            <a:r>
              <a:rPr lang="en-US" dirty="0" smtClean="0"/>
              <a:t>entire burden of orienting foreigners and turning away the incapacitated fell to private, philanthropic organizations.</a:t>
            </a:r>
          </a:p>
          <a:p>
            <a:r>
              <a:rPr lang="en-US" dirty="0" smtClean="0"/>
              <a:t>By the 1880s, more than half a million immigrants were arriving at U.S. ports each year. Their resources stretched thin, charities lobbied the federal government to take over</a:t>
            </a:r>
            <a:r>
              <a:rPr lang="en-US" dirty="0" smtClean="0"/>
              <a:t>.</a:t>
            </a:r>
            <a:endParaRPr lang="en-US" dirty="0" smtClean="0"/>
          </a:p>
        </p:txBody>
      </p:sp>
    </p:spTree>
    <p:extLst>
      <p:ext uri="{BB962C8B-B14F-4D97-AF65-F5344CB8AC3E}">
        <p14:creationId xmlns:p14="http://schemas.microsoft.com/office/powerpoint/2010/main" val="744367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819" y="150814"/>
            <a:ext cx="5493544" cy="1249362"/>
          </a:xfrm>
        </p:spPr>
        <p:txBody>
          <a:bodyPr>
            <a:normAutofit/>
          </a:bodyPr>
          <a:lstStyle/>
          <a:p>
            <a:pPr algn="ctr"/>
            <a:r>
              <a:rPr lang="en-US" sz="6000" b="1" dirty="0" smtClean="0"/>
              <a:t>Conclusion</a:t>
            </a:r>
            <a:endParaRPr lang="en-US" sz="6000" b="1" dirty="0"/>
          </a:p>
        </p:txBody>
      </p:sp>
      <p:sp>
        <p:nvSpPr>
          <p:cNvPr id="3" name="Content Placeholder 2"/>
          <p:cNvSpPr>
            <a:spLocks noGrp="1"/>
          </p:cNvSpPr>
          <p:nvPr>
            <p:ph idx="1"/>
          </p:nvPr>
        </p:nvSpPr>
        <p:spPr>
          <a:xfrm>
            <a:off x="157163" y="1400176"/>
            <a:ext cx="7043737" cy="5322888"/>
          </a:xfrm>
        </p:spPr>
        <p:txBody>
          <a:bodyPr>
            <a:normAutofit/>
          </a:bodyPr>
          <a:lstStyle/>
          <a:p>
            <a:r>
              <a:rPr lang="en-US" dirty="0" smtClean="0"/>
              <a:t>The Chinese Exclusion Act of 1882 marked the shift from essentially open borders to a restrictive immigration policy with closed borders for certain groups.</a:t>
            </a:r>
          </a:p>
          <a:p>
            <a:r>
              <a:rPr lang="en-US" dirty="0" smtClean="0"/>
              <a:t>The 1924 Immigration Act was passed at the height of the restrictive period and lasted into WWII.</a:t>
            </a:r>
          </a:p>
          <a:p>
            <a:r>
              <a:rPr lang="en-US" dirty="0" smtClean="0"/>
              <a:t>Why did the U.S. shift back to a more liberal policy at that time?</a:t>
            </a:r>
          </a:p>
          <a:p>
            <a:r>
              <a:rPr lang="en-US" dirty="0" smtClean="0"/>
              <a:t>Given today’s rising anti-immigrant fervor, is the U.S. entering (or currently in) a new restrictive era? </a:t>
            </a:r>
            <a:endParaRPr lang="en-US" dirty="0"/>
          </a:p>
        </p:txBody>
      </p:sp>
      <p:pic>
        <p:nvPicPr>
          <p:cNvPr id="4" name="Picture 3"/>
          <p:cNvPicPr>
            <a:picLocks noChangeAspect="1"/>
          </p:cNvPicPr>
          <p:nvPr/>
        </p:nvPicPr>
        <p:blipFill>
          <a:blip r:embed="rId2"/>
          <a:stretch>
            <a:fillRect/>
          </a:stretch>
        </p:blipFill>
        <p:spPr>
          <a:xfrm>
            <a:off x="7319198" y="193677"/>
            <a:ext cx="4710877" cy="6529386"/>
          </a:xfrm>
          <a:prstGeom prst="rect">
            <a:avLst/>
          </a:prstGeom>
        </p:spPr>
      </p:pic>
    </p:spTree>
    <p:extLst>
      <p:ext uri="{BB962C8B-B14F-4D97-AF65-F5344CB8AC3E}">
        <p14:creationId xmlns:p14="http://schemas.microsoft.com/office/powerpoint/2010/main" val="2929292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364" y="988423"/>
            <a:ext cx="2828925" cy="710467"/>
          </a:xfrm>
        </p:spPr>
        <p:txBody>
          <a:bodyPr>
            <a:normAutofit fontScale="90000"/>
          </a:bodyPr>
          <a:lstStyle/>
          <a:p>
            <a:pPr algn="ctr"/>
            <a:r>
              <a:rPr lang="en-US" sz="6000" b="1" dirty="0" smtClean="0"/>
              <a:t>Asians</a:t>
            </a:r>
            <a:endParaRPr lang="en-US" sz="4800" b="1" dirty="0"/>
          </a:p>
        </p:txBody>
      </p:sp>
      <p:sp>
        <p:nvSpPr>
          <p:cNvPr id="3" name="Content Placeholder 2"/>
          <p:cNvSpPr>
            <a:spLocks noGrp="1"/>
          </p:cNvSpPr>
          <p:nvPr>
            <p:ph idx="1"/>
          </p:nvPr>
        </p:nvSpPr>
        <p:spPr>
          <a:xfrm>
            <a:off x="114299" y="3457575"/>
            <a:ext cx="11930063" cy="3286124"/>
          </a:xfrm>
        </p:spPr>
        <p:txBody>
          <a:bodyPr>
            <a:normAutofit fontScale="85000" lnSpcReduction="20000"/>
          </a:bodyPr>
          <a:lstStyle/>
          <a:p>
            <a:r>
              <a:rPr lang="en-US" dirty="0"/>
              <a:t>Immigrants of Asian descent began arriving </a:t>
            </a:r>
            <a:r>
              <a:rPr lang="en-US" dirty="0" smtClean="0"/>
              <a:t>in the mid-19</a:t>
            </a:r>
            <a:r>
              <a:rPr lang="en-US" baseline="30000" dirty="0" smtClean="0"/>
              <a:t>th</a:t>
            </a:r>
            <a:r>
              <a:rPr lang="en-US" dirty="0" smtClean="0"/>
              <a:t> Century after </a:t>
            </a:r>
            <a:r>
              <a:rPr lang="en-US" dirty="0"/>
              <a:t>news of gold strikes in California reached </a:t>
            </a:r>
            <a:r>
              <a:rPr lang="en-US" dirty="0" smtClean="0"/>
              <a:t>China. </a:t>
            </a:r>
          </a:p>
          <a:p>
            <a:r>
              <a:rPr lang="en-US" dirty="0"/>
              <a:t>Almost all came from the area around Canton and were young men seeking "riches": consular reports indicated that for many the goal was to return with $400 and that by mid-decade some had already achieved it. In the tradition of previous Chinese migrants within Asia, they called themselves "guests": since the Chinese characters for California also mean "gold mountain," those in California were "gan sam hack" or gold mountain guests. </a:t>
            </a:r>
            <a:endParaRPr lang="en-US" dirty="0"/>
          </a:p>
          <a:p>
            <a:r>
              <a:rPr lang="en-US" dirty="0" smtClean="0"/>
              <a:t>But </a:t>
            </a:r>
            <a:r>
              <a:rPr lang="en-US" dirty="0"/>
              <a:t>their numbers did not become significant until after the Civil War. </a:t>
            </a:r>
            <a:r>
              <a:rPr lang="en-US" dirty="0" smtClean="0"/>
              <a:t>They </a:t>
            </a:r>
            <a:r>
              <a:rPr lang="en-US" dirty="0"/>
              <a:t>worked building the Central Pacific Railroad, or as miners, cooks, farmers, launderers, merchants, and restaurant owners. </a:t>
            </a:r>
            <a:r>
              <a:rPr lang="en-US" dirty="0" smtClean="0"/>
              <a:t>One thousand Chinese were sent to the South to work on railroads, further fueling a national backlash against them.</a:t>
            </a:r>
            <a:endParaRPr lang="en-US" dirty="0"/>
          </a:p>
        </p:txBody>
      </p:sp>
      <p:pic>
        <p:nvPicPr>
          <p:cNvPr id="4" name="Picture 3"/>
          <p:cNvPicPr>
            <a:picLocks noChangeAspect="1"/>
          </p:cNvPicPr>
          <p:nvPr/>
        </p:nvPicPr>
        <p:blipFill>
          <a:blip r:embed="rId2"/>
          <a:stretch>
            <a:fillRect/>
          </a:stretch>
        </p:blipFill>
        <p:spPr>
          <a:xfrm>
            <a:off x="7586663" y="134835"/>
            <a:ext cx="4457699" cy="3162067"/>
          </a:xfrm>
          <a:prstGeom prst="rect">
            <a:avLst/>
          </a:prstGeom>
        </p:spPr>
      </p:pic>
      <p:pic>
        <p:nvPicPr>
          <p:cNvPr id="5" name="Picture 4"/>
          <p:cNvPicPr>
            <a:picLocks noChangeAspect="1"/>
          </p:cNvPicPr>
          <p:nvPr/>
        </p:nvPicPr>
        <p:blipFill>
          <a:blip r:embed="rId3"/>
          <a:stretch>
            <a:fillRect/>
          </a:stretch>
        </p:blipFill>
        <p:spPr>
          <a:xfrm>
            <a:off x="242888" y="46771"/>
            <a:ext cx="4280102" cy="3304239"/>
          </a:xfrm>
          <a:prstGeom prst="rect">
            <a:avLst/>
          </a:prstGeom>
        </p:spPr>
      </p:pic>
    </p:spTree>
    <p:extLst>
      <p:ext uri="{BB962C8B-B14F-4D97-AF65-F5344CB8AC3E}">
        <p14:creationId xmlns:p14="http://schemas.microsoft.com/office/powerpoint/2010/main" val="385370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119064"/>
            <a:ext cx="7058025" cy="1266824"/>
          </a:xfrm>
        </p:spPr>
        <p:txBody>
          <a:bodyPr>
            <a:normAutofit fontScale="90000"/>
          </a:bodyPr>
          <a:lstStyle/>
          <a:p>
            <a:pPr algn="ctr"/>
            <a:r>
              <a:rPr lang="en-US" sz="4800" b="1" dirty="0" smtClean="0"/>
              <a:t>Burlingame-Seward Treaty (1868)</a:t>
            </a:r>
            <a:endParaRPr lang="en-US" sz="4800" b="1" dirty="0"/>
          </a:p>
        </p:txBody>
      </p:sp>
      <p:sp>
        <p:nvSpPr>
          <p:cNvPr id="3" name="Content Placeholder 2"/>
          <p:cNvSpPr>
            <a:spLocks noGrp="1"/>
          </p:cNvSpPr>
          <p:nvPr>
            <p:ph idx="1"/>
          </p:nvPr>
        </p:nvSpPr>
        <p:spPr>
          <a:xfrm>
            <a:off x="142875" y="1514475"/>
            <a:ext cx="7382781" cy="5257800"/>
          </a:xfrm>
        </p:spPr>
        <p:txBody>
          <a:bodyPr>
            <a:normAutofit fontScale="70000" lnSpcReduction="20000"/>
          </a:bodyPr>
          <a:lstStyle/>
          <a:p>
            <a:r>
              <a:rPr lang="en-US" sz="3300" dirty="0" smtClean="0"/>
              <a:t>The treaty granted China “most favored nation” status for trade, included </a:t>
            </a:r>
            <a:r>
              <a:rPr lang="en-US" sz="3300" dirty="0"/>
              <a:t>measures that promised the Chinese the right to free immigration and travel within the United States, and allowed for the protection of Chinese citizens in the United States in accordance with the most-favored-nation principle. Another article gave the citizens of the two nations reciprocal access to education and schooling when living in the other country. </a:t>
            </a:r>
            <a:endParaRPr lang="en-US" sz="3300" dirty="0" smtClean="0"/>
          </a:p>
          <a:p>
            <a:r>
              <a:rPr lang="en-US" sz="3300" dirty="0" smtClean="0"/>
              <a:t>All </a:t>
            </a:r>
            <a:r>
              <a:rPr lang="en-US" sz="3300" dirty="0"/>
              <a:t>of these articles served to reinforce the principle of equality between the two nations</a:t>
            </a:r>
            <a:r>
              <a:rPr lang="en-US" sz="3300" dirty="0" smtClean="0"/>
              <a:t>.</a:t>
            </a:r>
          </a:p>
          <a:p>
            <a:r>
              <a:rPr lang="en-US" sz="3300" dirty="0" smtClean="0"/>
              <a:t>A </a:t>
            </a:r>
            <a:r>
              <a:rPr lang="en-US" sz="3300" dirty="0"/>
              <a:t>number of Asians were naturalized in the middle decades of the nineteenth century, at least one of them at the behest of the federal government.</a:t>
            </a:r>
            <a:endParaRPr lang="en-US" sz="3300" dirty="0" smtClean="0"/>
          </a:p>
          <a:p>
            <a:r>
              <a:rPr lang="en-US" sz="3300" dirty="0" smtClean="0"/>
              <a:t>But politicians capitalized on anti-Chinese bias in the electorate including Republican James G. Blaine who is pictured as the benevolent protector of grateful African Americans by trampling on the treaty. </a:t>
            </a:r>
            <a:r>
              <a:rPr lang="en-US" sz="3300" dirty="0"/>
              <a:t>C</a:t>
            </a:r>
            <a:r>
              <a:rPr lang="en-US" sz="3300" dirty="0" smtClean="0"/>
              <a:t>aption: </a:t>
            </a:r>
            <a:r>
              <a:rPr lang="en-US" sz="3300" dirty="0"/>
              <a:t>“The Civilization of Blaine. John Confucius. ‘Am I not a man and a brother?’” Harper’s Weekly, March 8, 1879, cover.</a:t>
            </a:r>
            <a:endParaRPr lang="en-US" sz="3300" dirty="0"/>
          </a:p>
          <a:p>
            <a:endParaRPr lang="en-US" dirty="0"/>
          </a:p>
        </p:txBody>
      </p:sp>
      <p:pic>
        <p:nvPicPr>
          <p:cNvPr id="4" name="Picture 3"/>
          <p:cNvPicPr>
            <a:picLocks noChangeAspect="1"/>
          </p:cNvPicPr>
          <p:nvPr/>
        </p:nvPicPr>
        <p:blipFill>
          <a:blip r:embed="rId2"/>
          <a:stretch>
            <a:fillRect/>
          </a:stretch>
        </p:blipFill>
        <p:spPr>
          <a:xfrm>
            <a:off x="7525656" y="119063"/>
            <a:ext cx="4528232" cy="6624636"/>
          </a:xfrm>
          <a:prstGeom prst="rect">
            <a:avLst/>
          </a:prstGeom>
        </p:spPr>
      </p:pic>
    </p:spTree>
    <p:extLst>
      <p:ext uri="{BB962C8B-B14F-4D97-AF65-F5344CB8AC3E}">
        <p14:creationId xmlns:p14="http://schemas.microsoft.com/office/powerpoint/2010/main" val="153360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161" y="122238"/>
            <a:ext cx="5053012" cy="1021556"/>
          </a:xfrm>
        </p:spPr>
        <p:txBody>
          <a:bodyPr>
            <a:normAutofit fontScale="90000"/>
          </a:bodyPr>
          <a:lstStyle/>
          <a:p>
            <a:pPr algn="ctr"/>
            <a:r>
              <a:rPr lang="en-US" b="1" dirty="0" smtClean="0"/>
              <a:t>Chinese Immigration: Backlash</a:t>
            </a:r>
            <a:endParaRPr lang="en-US" b="1" dirty="0"/>
          </a:p>
        </p:txBody>
      </p:sp>
      <p:sp>
        <p:nvSpPr>
          <p:cNvPr id="3" name="Content Placeholder 2"/>
          <p:cNvSpPr>
            <a:spLocks noGrp="1"/>
          </p:cNvSpPr>
          <p:nvPr>
            <p:ph idx="1"/>
          </p:nvPr>
        </p:nvSpPr>
        <p:spPr>
          <a:xfrm>
            <a:off x="171450" y="122238"/>
            <a:ext cx="6468852" cy="6607175"/>
          </a:xfrm>
        </p:spPr>
        <p:txBody>
          <a:bodyPr>
            <a:normAutofit fontScale="92500" lnSpcReduction="20000"/>
          </a:bodyPr>
          <a:lstStyle/>
          <a:p>
            <a:r>
              <a:rPr lang="en-US" dirty="0"/>
              <a:t>N</a:t>
            </a:r>
            <a:r>
              <a:rPr lang="en-US" dirty="0" smtClean="0"/>
              <a:t>o </a:t>
            </a:r>
            <a:r>
              <a:rPr lang="en-US" dirty="0"/>
              <a:t>variety of anti-European sentiment has ever approached the violent extremes to which anti-Chinese agitation went in the 1870’s and 1880’s. </a:t>
            </a:r>
          </a:p>
          <a:p>
            <a:r>
              <a:rPr lang="en-US" dirty="0"/>
              <a:t>Many white workers feared the Chinese would compete with and lower the wages of American workers. By the end of the 1870s, 15,000 men were out of work in San Francisco alone, adding to the white labor agitation. The Chinese immigrant was made to be the scapegoat.</a:t>
            </a:r>
          </a:p>
          <a:p>
            <a:pPr fontAlgn="base"/>
            <a:r>
              <a:rPr lang="en-US" dirty="0"/>
              <a:t>It was easier to justify the violence, the driving out, the boycotts and mistreatment of the Chinese when they could be turned into something less than human. Thus, a dehumanizing form of racism (long practiced against African-Americans) was employed against the Chinese and ultimately all Asian immigrants.</a:t>
            </a:r>
          </a:p>
          <a:p>
            <a:pPr fontAlgn="base"/>
            <a:r>
              <a:rPr lang="en-US" dirty="0"/>
              <a:t>In addition to physical violence, anti-immigrant brutality was evident in legislation, land policy, and labor practices</a:t>
            </a:r>
            <a:r>
              <a:rPr lang="en-US" dirty="0" smtClean="0"/>
              <a:t>.</a:t>
            </a:r>
            <a:endParaRPr lang="en-US" dirty="0"/>
          </a:p>
        </p:txBody>
      </p:sp>
      <p:pic>
        <p:nvPicPr>
          <p:cNvPr id="4" name="Picture 3"/>
          <p:cNvPicPr>
            <a:picLocks noChangeAspect="1"/>
          </p:cNvPicPr>
          <p:nvPr/>
        </p:nvPicPr>
        <p:blipFill>
          <a:blip r:embed="rId2"/>
          <a:stretch>
            <a:fillRect/>
          </a:stretch>
        </p:blipFill>
        <p:spPr>
          <a:xfrm>
            <a:off x="6640302" y="1272381"/>
            <a:ext cx="5378871" cy="5328444"/>
          </a:xfrm>
          <a:prstGeom prst="rect">
            <a:avLst/>
          </a:prstGeom>
        </p:spPr>
      </p:pic>
    </p:spTree>
    <p:extLst>
      <p:ext uri="{BB962C8B-B14F-4D97-AF65-F5344CB8AC3E}">
        <p14:creationId xmlns:p14="http://schemas.microsoft.com/office/powerpoint/2010/main" val="200948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239"/>
            <a:ext cx="10515600" cy="949324"/>
          </a:xfrm>
        </p:spPr>
        <p:txBody>
          <a:bodyPr>
            <a:normAutofit/>
          </a:bodyPr>
          <a:lstStyle/>
          <a:p>
            <a:pPr algn="ctr"/>
            <a:r>
              <a:rPr lang="en-US" sz="4800" b="1" dirty="0" smtClean="0"/>
              <a:t>Page Act (1875)</a:t>
            </a:r>
            <a:endParaRPr lang="en-US" sz="4800" b="1" dirty="0"/>
          </a:p>
        </p:txBody>
      </p:sp>
      <p:sp>
        <p:nvSpPr>
          <p:cNvPr id="3" name="Content Placeholder 2"/>
          <p:cNvSpPr>
            <a:spLocks noGrp="1"/>
          </p:cNvSpPr>
          <p:nvPr>
            <p:ph idx="1"/>
          </p:nvPr>
        </p:nvSpPr>
        <p:spPr>
          <a:xfrm>
            <a:off x="128588" y="1071564"/>
            <a:ext cx="11930062" cy="5672136"/>
          </a:xfrm>
        </p:spPr>
        <p:txBody>
          <a:bodyPr>
            <a:normAutofit fontScale="85000" lnSpcReduction="20000"/>
          </a:bodyPr>
          <a:lstStyle/>
          <a:p>
            <a:r>
              <a:rPr lang="en-US" dirty="0" smtClean="0"/>
              <a:t>In </a:t>
            </a:r>
            <a:r>
              <a:rPr lang="en-US" dirty="0"/>
              <a:t>his 1874 annual message, President Ulysses S. Grant weighed in against the Chinese, claiming that the "great proportion" of Chinese were involuntary contract laborers--and thus illegal immigrants--and that an even worse evil were Chinese women, almost none of whom "perform any honorable labor, but ... are brought for shameful purposes." He went on to say that "if this evil practice can be legislated against" it would be his "pleasure" to enforce </a:t>
            </a:r>
            <a:r>
              <a:rPr lang="en-US" dirty="0" smtClean="0"/>
              <a:t>it.</a:t>
            </a:r>
            <a:endParaRPr lang="en-US" dirty="0"/>
          </a:p>
          <a:p>
            <a:r>
              <a:rPr lang="en-US" dirty="0"/>
              <a:t>The next year, </a:t>
            </a:r>
            <a:r>
              <a:rPr lang="en-US" dirty="0" smtClean="0"/>
              <a:t>Congress </a:t>
            </a:r>
            <a:r>
              <a:rPr lang="en-US" dirty="0"/>
              <a:t>passed the so-called Page </a:t>
            </a:r>
            <a:r>
              <a:rPr lang="en-US" dirty="0" smtClean="0"/>
              <a:t>Act. </a:t>
            </a:r>
            <a:r>
              <a:rPr lang="en-US" dirty="0"/>
              <a:t>It created two classes of illegal immigrants--persons under sentence for crimes other than political and women "imported for purposes of prostitution" and made the importation of "any subject of China, Japan, or any Oriental country" without their consent a felony. Rhetorical sections of the statute and remarks made during the congressional debate made it clear that the bill was really aimed at Chinese </a:t>
            </a:r>
            <a:r>
              <a:rPr lang="en-US" dirty="0" smtClean="0"/>
              <a:t>women</a:t>
            </a:r>
            <a:r>
              <a:rPr lang="en-US" dirty="0"/>
              <a:t>.</a:t>
            </a:r>
            <a:r>
              <a:rPr lang="en-US" dirty="0" smtClean="0"/>
              <a:t> Recent </a:t>
            </a:r>
            <a:r>
              <a:rPr lang="en-US" dirty="0"/>
              <a:t>scholarship focusing on the act's administration has shown that it was, in fact, an effective inhibition on the immigration of Chinese </a:t>
            </a:r>
            <a:r>
              <a:rPr lang="en-US" dirty="0" smtClean="0"/>
              <a:t>women.</a:t>
            </a:r>
            <a:endParaRPr lang="en-US" dirty="0"/>
          </a:p>
          <a:p>
            <a:r>
              <a:rPr lang="en-US" dirty="0"/>
              <a:t>The same Congress that passed the Page Act also authorized a joint congressional committee to investigate Chinese immigration; this took </a:t>
            </a:r>
            <a:r>
              <a:rPr lang="en-US" dirty="0" smtClean="0"/>
              <a:t>testimony in </a:t>
            </a:r>
            <a:r>
              <a:rPr lang="en-US" dirty="0"/>
              <a:t>the Palace Hotel in San Francisco just before and after the presidential election of 1876. By that time both national political party platforms inveighed against the Chinese, the Republicans a little tentatively--it is "the immediate duty of Congress to investigate the effects of the immigration and importation of Mongolians"--while the Democrats unreservedly denounced "the policy which tolerates the revival of the coolie-trade in Mongolian women held for immoral purposes, and Mongolian men to perform servile labor</a:t>
            </a:r>
            <a:r>
              <a:rPr lang="en-US" dirty="0" smtClean="0"/>
              <a:t>."</a:t>
            </a:r>
            <a:endParaRPr lang="en-US" dirty="0"/>
          </a:p>
        </p:txBody>
      </p:sp>
    </p:spTree>
    <p:extLst>
      <p:ext uri="{BB962C8B-B14F-4D97-AF65-F5344CB8AC3E}">
        <p14:creationId xmlns:p14="http://schemas.microsoft.com/office/powerpoint/2010/main" val="312222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608" y="101757"/>
            <a:ext cx="7160654" cy="1417949"/>
          </a:xfrm>
        </p:spPr>
        <p:txBody>
          <a:bodyPr>
            <a:normAutofit/>
          </a:bodyPr>
          <a:lstStyle/>
          <a:p>
            <a:pPr algn="ctr"/>
            <a:r>
              <a:rPr lang="en-US" sz="3400" b="1" dirty="0" smtClean="0"/>
              <a:t>“The First Blow at the Chinese Question” (1877)</a:t>
            </a:r>
            <a:endParaRPr lang="en-US" sz="3400" b="1" dirty="0"/>
          </a:p>
        </p:txBody>
      </p:sp>
      <p:sp>
        <p:nvSpPr>
          <p:cNvPr id="3" name="Content Placeholder 2"/>
          <p:cNvSpPr>
            <a:spLocks noGrp="1"/>
          </p:cNvSpPr>
          <p:nvPr>
            <p:ph idx="1"/>
          </p:nvPr>
        </p:nvSpPr>
        <p:spPr>
          <a:xfrm>
            <a:off x="4932608" y="1519706"/>
            <a:ext cx="7160654" cy="5241701"/>
          </a:xfrm>
        </p:spPr>
        <p:txBody>
          <a:bodyPr>
            <a:normAutofit fontScale="70000" lnSpcReduction="20000"/>
          </a:bodyPr>
          <a:lstStyle/>
          <a:p>
            <a:r>
              <a:rPr lang="en-US" dirty="0"/>
              <a:t>A sturdy-looking white man wearing a trade apron, and two other laborers behind him have entered Chinatown. They encounter a </a:t>
            </a:r>
            <a:r>
              <a:rPr lang="en-US" dirty="0" smtClean="0"/>
              <a:t>Chinese </a:t>
            </a:r>
            <a:r>
              <a:rPr lang="en-US" dirty="0"/>
              <a:t>man on the sidewalk. In one hand, the lead worker carries a sign, “Working Men’s Procession.”  With his right arm, the lead workingman lands a punch directly into the face of the Chinese immigrant. The blow knocks his victim off balance. The Chinese man’s long queue spirals outward from the impact. </a:t>
            </a:r>
            <a:r>
              <a:rPr lang="en-US" dirty="0" smtClean="0"/>
              <a:t>His </a:t>
            </a:r>
            <a:r>
              <a:rPr lang="en-US" dirty="0"/>
              <a:t>oversized tunic extends past his arms, covering his hands. The Chinese man does not curl his fists </a:t>
            </a:r>
            <a:r>
              <a:rPr lang="en-US" dirty="0" smtClean="0"/>
              <a:t>to </a:t>
            </a:r>
            <a:r>
              <a:rPr lang="en-US" dirty="0"/>
              <a:t>strike </a:t>
            </a:r>
            <a:r>
              <a:rPr lang="en-US" dirty="0" smtClean="0"/>
              <a:t>back.</a:t>
            </a:r>
          </a:p>
          <a:p>
            <a:r>
              <a:rPr lang="en-US" dirty="0" smtClean="0"/>
              <a:t>Another </a:t>
            </a:r>
            <a:r>
              <a:rPr lang="en-US" dirty="0"/>
              <a:t>Chinese immigrant stands behind a storefront door or window and reacts in horror. He is distorted and ethereal. His whole body is aquiver, as if he is being vaporized, like a genie returning to a lamp. His fluid contours suggest he is fading away. This second Chinese figure is startled and his queue reacts in the same manner as the man under attack. He holds a gun by his side, but he makes no attempt to raise the weapon in defense. He is unable to protect his territory, his placement inside the rectangular border limits his power. </a:t>
            </a:r>
            <a:r>
              <a:rPr lang="en-US" dirty="0" smtClean="0"/>
              <a:t>The </a:t>
            </a:r>
            <a:r>
              <a:rPr lang="en-US" dirty="0"/>
              <a:t>frame suggests he is reduced to one dimension, a poster or piece of wall art.</a:t>
            </a:r>
          </a:p>
          <a:p>
            <a:r>
              <a:rPr lang="en-US" dirty="0" smtClean="0"/>
              <a:t>At the time, it </a:t>
            </a:r>
            <a:r>
              <a:rPr lang="en-US" dirty="0"/>
              <a:t>was fashionable for Americans to collect </a:t>
            </a:r>
            <a:r>
              <a:rPr lang="en-US" dirty="0" smtClean="0"/>
              <a:t>Chinese </a:t>
            </a:r>
            <a:r>
              <a:rPr lang="en-US" dirty="0"/>
              <a:t>art, but acceptable to exclude the Chinese people. </a:t>
            </a:r>
            <a:r>
              <a:rPr lang="en-US" dirty="0" smtClean="0"/>
              <a:t>The image </a:t>
            </a:r>
            <a:r>
              <a:rPr lang="en-US" dirty="0"/>
              <a:t>suggests that the Chinese belong on walls, but not in the streets.</a:t>
            </a:r>
          </a:p>
        </p:txBody>
      </p:sp>
      <p:pic>
        <p:nvPicPr>
          <p:cNvPr id="4" name="Picture 3"/>
          <p:cNvPicPr>
            <a:picLocks noChangeAspect="1"/>
          </p:cNvPicPr>
          <p:nvPr/>
        </p:nvPicPr>
        <p:blipFill rotWithShape="1">
          <a:blip r:embed="rId2"/>
          <a:srcRect l="2929" t="2146" r="3793" b="4448"/>
          <a:stretch/>
        </p:blipFill>
        <p:spPr>
          <a:xfrm>
            <a:off x="141667" y="101757"/>
            <a:ext cx="4646589" cy="6659651"/>
          </a:xfrm>
          <a:prstGeom prst="rect">
            <a:avLst/>
          </a:prstGeom>
        </p:spPr>
      </p:pic>
    </p:spTree>
    <p:extLst>
      <p:ext uri="{BB962C8B-B14F-4D97-AF65-F5344CB8AC3E}">
        <p14:creationId xmlns:p14="http://schemas.microsoft.com/office/powerpoint/2010/main" val="320632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2" y="83713"/>
            <a:ext cx="6593983" cy="1101143"/>
          </a:xfrm>
        </p:spPr>
        <p:txBody>
          <a:bodyPr>
            <a:normAutofit/>
          </a:bodyPr>
          <a:lstStyle/>
          <a:p>
            <a:pPr algn="ctr"/>
            <a:r>
              <a:rPr lang="en-US" sz="4800" b="1" dirty="0" smtClean="0"/>
              <a:t>Pigtail Ordinance (1878)</a:t>
            </a:r>
            <a:endParaRPr lang="en-US" sz="4800" b="1" dirty="0"/>
          </a:p>
        </p:txBody>
      </p:sp>
      <p:sp>
        <p:nvSpPr>
          <p:cNvPr id="3" name="Content Placeholder 2"/>
          <p:cNvSpPr>
            <a:spLocks noGrp="1"/>
          </p:cNvSpPr>
          <p:nvPr>
            <p:ph idx="1"/>
          </p:nvPr>
        </p:nvSpPr>
        <p:spPr>
          <a:xfrm>
            <a:off x="90152" y="1184856"/>
            <a:ext cx="6593983" cy="5537915"/>
          </a:xfrm>
        </p:spPr>
        <p:txBody>
          <a:bodyPr>
            <a:normAutofit fontScale="77500" lnSpcReduction="20000"/>
          </a:bodyPr>
          <a:lstStyle/>
          <a:p>
            <a:pPr fontAlgn="base"/>
            <a:r>
              <a:rPr lang="en-US" dirty="0"/>
              <a:t>During the Qing Dynasty, it was considered treason for Chinese men to fail to wear their hair in a </a:t>
            </a:r>
            <a:r>
              <a:rPr lang="en-US" dirty="0" smtClean="0"/>
              <a:t>queue. </a:t>
            </a:r>
          </a:p>
          <a:p>
            <a:pPr fontAlgn="base"/>
            <a:r>
              <a:rPr lang="en-US" dirty="0" smtClean="0"/>
              <a:t>Officials </a:t>
            </a:r>
            <a:r>
              <a:rPr lang="en-US" dirty="0"/>
              <a:t>in San Francisco believed that the threat of losing their queues </a:t>
            </a:r>
            <a:r>
              <a:rPr lang="en-US" dirty="0" smtClean="0"/>
              <a:t>would </a:t>
            </a:r>
            <a:r>
              <a:rPr lang="en-US" dirty="0"/>
              <a:t>keep Chinese immigrants from overcrowding the jails. </a:t>
            </a:r>
            <a:endParaRPr lang="en-US" dirty="0" smtClean="0"/>
          </a:p>
          <a:p>
            <a:pPr fontAlgn="base"/>
            <a:r>
              <a:rPr lang="en-US" dirty="0" smtClean="0"/>
              <a:t>They </a:t>
            </a:r>
            <a:r>
              <a:rPr lang="en-US" dirty="0"/>
              <a:t>passed a law known as the “Pigtail Ordinance,” which forced prisoners to submit to having their hair cut within an inch of their scalp. Although the law applied to all prisoners, the ponytails worn by the Chinese were symbols of identity. The loss of one’s queue was considered a mark of disgrace. According to their beliefs, cutting it caused great suffering after death.</a:t>
            </a:r>
          </a:p>
          <a:p>
            <a:pPr fontAlgn="base"/>
            <a:r>
              <a:rPr lang="en-US" dirty="0"/>
              <a:t>After a sheriff “wantonly, maliciously” cut off his queue, a Chinese immigrant named Ho Ah Kow took him to court. The judge invalidated the San Francisco “Pigtail Ordinance” on equal protection grounds—granting a historic victory for Chinese Americans</a:t>
            </a:r>
            <a:r>
              <a:rPr lang="en-US" dirty="0" smtClean="0"/>
              <a:t>.</a:t>
            </a:r>
          </a:p>
          <a:p>
            <a:pPr fontAlgn="base"/>
            <a:r>
              <a:rPr lang="en-US" dirty="0"/>
              <a:t>After the fall of the Qing Dynasty in 1912, the hairstyle was no longer required, and few continued the practice</a:t>
            </a:r>
            <a:r>
              <a:rPr lang="en-US" dirty="0" smtClean="0"/>
              <a:t>.</a:t>
            </a:r>
            <a:endParaRPr lang="en-US" dirty="0"/>
          </a:p>
        </p:txBody>
      </p:sp>
      <p:pic>
        <p:nvPicPr>
          <p:cNvPr id="4" name="Picture 3"/>
          <p:cNvPicPr>
            <a:picLocks noChangeAspect="1"/>
          </p:cNvPicPr>
          <p:nvPr/>
        </p:nvPicPr>
        <p:blipFill rotWithShape="1">
          <a:blip r:embed="rId2"/>
          <a:srcRect l="10558" t="8883" r="10134" b="9341"/>
          <a:stretch/>
        </p:blipFill>
        <p:spPr>
          <a:xfrm>
            <a:off x="6785149" y="83712"/>
            <a:ext cx="5308113" cy="6664818"/>
          </a:xfrm>
          <a:prstGeom prst="rect">
            <a:avLst/>
          </a:prstGeom>
        </p:spPr>
      </p:pic>
    </p:spTree>
    <p:extLst>
      <p:ext uri="{BB962C8B-B14F-4D97-AF65-F5344CB8AC3E}">
        <p14:creationId xmlns:p14="http://schemas.microsoft.com/office/powerpoint/2010/main" val="2688091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History of Immigration Law in the United States: Chinese Exclusion and Restrictive Legislation&amp;quot;&quot;/&gt;&lt;property id=&quot;20307&quot; value=&quot;256&quot;/&gt;&lt;/object&gt;&lt;object type=&quot;3&quot; unique_id=&quot;22482&quot;&gt;&lt;property id=&quot;20148&quot; value=&quot;5&quot;/&gt;&lt;property id=&quot;20300&quot; value=&quot;Slide 2 - &amp;quot;Introduction&amp;quot;&quot;/&gt;&lt;property id=&quot;20307&quot; value=&quot;274&quot;/&gt;&lt;/object&gt;&lt;object type=&quot;3&quot; unique_id=&quot;23043&quot;&gt;&lt;property id=&quot;20148&quot; value=&quot;5&quot;/&gt;&lt;property id=&quot;20300&quot; value=&quot;Slide 4 - &amp;quot;Asians&amp;quot;&quot;/&gt;&lt;property id=&quot;20307&quot; value=&quot;275&quot;/&gt;&lt;/object&gt;&lt;object type=&quot;3&quot; unique_id=&quot;23044&quot;&gt;&lt;property id=&quot;20148&quot; value=&quot;5&quot;/&gt;&lt;property id=&quot;20300&quot; value=&quot;Slide 5 - &amp;quot;Burlingame-Seward Treaty (1868)&amp;quot;&quot;/&gt;&lt;property id=&quot;20307&quot; value=&quot;276&quot;/&gt;&lt;/object&gt;&lt;object type=&quot;3&quot; unique_id=&quot;23045&quot;&gt;&lt;property id=&quot;20148&quot; value=&quot;5&quot;/&gt;&lt;property id=&quot;20300&quot; value=&quot;Slide 6 - &amp;quot;Chinese Immigration: Backlash&amp;quot;&quot;/&gt;&lt;property id=&quot;20307&quot; value=&quot;277&quot;/&gt;&lt;/object&gt;&lt;object type=&quot;3&quot; unique_id=&quot;23046&quot;&gt;&lt;property id=&quot;20148&quot; value=&quot;5&quot;/&gt;&lt;property id=&quot;20300&quot; value=&quot;Slide 8 - &amp;quot;“The First Blow at the Chinese Question” (1877)&amp;quot;&quot;/&gt;&lt;property id=&quot;20307&quot; value=&quot;278&quot;/&gt;&lt;/object&gt;&lt;object type=&quot;3&quot; unique_id=&quot;23048&quot;&gt;&lt;property id=&quot;20148&quot; value=&quot;5&quot;/&gt;&lt;property id=&quot;20300&quot; value=&quot;Slide 12&quot;/&gt;&lt;property id=&quot;20307&quot; value=&quot;280&quot;/&gt;&lt;/object&gt;&lt;object type=&quot;3&quot; unique_id=&quot;23049&quot;&gt;&lt;property id=&quot;20148&quot; value=&quot;5&quot;/&gt;&lt;property id=&quot;20300&quot; value=&quot;Slide 13 - &amp;quot;Chinese Exclusion Act (1882)&amp;quot;&quot;/&gt;&lt;property id=&quot;20307&quot; value=&quot;281&quot;/&gt;&lt;/object&gt;&lt;object type=&quot;3&quot; unique_id=&quot;23051&quot;&gt;&lt;property id=&quot;20148&quot; value=&quot;5&quot;/&gt;&lt;property id=&quot;20300&quot; value=&quot;Slide 15 - &amp;quot;Tacoma Riot (1885)&amp;quot;&quot;/&gt;&lt;property id=&quot;20307&quot; value=&quot;283&quot;/&gt;&lt;/object&gt;&lt;object type=&quot;3&quot; unique_id=&quot;23052&quot;&gt;&lt;property id=&quot;20148&quot; value=&quot;5&quot;/&gt;&lt;property id=&quot;20300&quot; value=&quot;Slide 16 - &amp;quot;Scott Act (1888)&amp;quot;&quot;/&gt;&lt;property id=&quot;20307&quot; value=&quot;284&quot;/&gt;&lt;/object&gt;&lt;object type=&quot;3&quot; unique_id=&quot;23053&quot;&gt;&lt;property id=&quot;20148&quot; value=&quot;5&quot;/&gt;&lt;property id=&quot;20300&quot; value=&quot;Slide 17 - &amp;quot;Bingham Ordinance (1890)&amp;quot;&quot;/&gt;&lt;property id=&quot;20307&quot; value=&quot;285&quot;/&gt;&lt;/object&gt;&lt;object type=&quot;3&quot; unique_id=&quot;23054&quot;&gt;&lt;property id=&quot;20148&quot; value=&quot;5&quot;/&gt;&lt;property id=&quot;20300&quot; value=&quot;Slide 18 - &amp;quot;Police Chief Crowley’s Petition (1890)&amp;quot;&quot;/&gt;&lt;property id=&quot;20307&quot; value=&quot;286&quot;/&gt;&lt;/object&gt;&lt;object type=&quot;3&quot; unique_id=&quot;23055&quot;&gt;&lt;property id=&quot;20148&quot; value=&quot;5&quot;/&gt;&lt;property id=&quot;20300&quot; value=&quot;Slide 21 - &amp;quot;“The Chinese Must Go” (1894)&amp;quot;&quot;/&gt;&lt;property id=&quot;20307&quot; value=&quot;287&quot;/&gt;&lt;/object&gt;&lt;object type=&quot;3&quot; unique_id=&quot;23056&quot;&gt;&lt;property id=&quot;20148&quot; value=&quot;5&quot;/&gt;&lt;property id=&quot;20300&quot; value=&quot;Slide 22 - &amp;quot;Anti-Asian Boycott (1898)&amp;quot;&quot;/&gt;&lt;property id=&quot;20307&quot; value=&quot;288&quot;/&gt;&lt;/object&gt;&lt;object type=&quot;3&quot; unique_id=&quot;23057&quot;&gt;&lt;property id=&quot;20148&quot; value=&quot;5&quot;/&gt;&lt;property id=&quot;20300&quot; value=&quot;Slide 23 - &amp;quot;U.S. v. Wong Kim Ark (1898)&amp;quot;&quot;/&gt;&lt;property id=&quot;20307&quot; value=&quot;289&quot;/&gt;&lt;/object&gt;&lt;object type=&quot;3&quot; unique_id=&quot;23058&quot;&gt;&lt;property id=&quot;20148&quot; value=&quot;5&quot;/&gt;&lt;property id=&quot;20300&quot; value=&quot;Slide 24 - &amp;quot;Japanese Restricted (1906)&amp;quot;&quot;/&gt;&lt;property id=&quot;20307&quot; value=&quot;290&quot;/&gt;&lt;/object&gt;&lt;object type=&quot;3&quot; unique_id=&quot;23061&quot;&gt;&lt;property id=&quot;20148&quot; value=&quot;5&quot;/&gt;&lt;property id=&quot;20300&quot; value=&quot;Slide 26 - &amp;quot;Immigration Act (1917)&amp;quot;&quot;/&gt;&lt;property id=&quot;20307&quot; value=&quot;293&quot;/&gt;&lt;/object&gt;&lt;object type=&quot;3&quot; unique_id=&quot;23062&quot;&gt;&lt;property id=&quot;20148&quot; value=&quot;5&quot;/&gt;&lt;property id=&quot;20300&quot; value=&quot;Slide 27 - &amp;quot;Emergency Quota Act (1921)&amp;quot;&quot;/&gt;&lt;property id=&quot;20307&quot; value=&quot;294&quot;/&gt;&lt;/object&gt;&lt;object type=&quot;3&quot; unique_id=&quot;23063&quot;&gt;&lt;property id=&quot;20148&quot; value=&quot;5&quot;/&gt;&lt;property id=&quot;20300&quot; value=&quot;Slide 28 - &amp;quot;Immigration Act (1924)&amp;quot;&quot;/&gt;&lt;property id=&quot;20307&quot; value=&quot;295&quot;/&gt;&lt;/object&gt;&lt;object type=&quot;3&quot; unique_id=&quot;23997&quot;&gt;&lt;property id=&quot;20148&quot; value=&quot;5&quot;/&gt;&lt;property id=&quot;20300&quot; value=&quot;Slide 19 - &amp;quot;The Creation of a Federal Immigration Bureaucracy:  Immigration Act (1891)&amp;quot;&quot;/&gt;&lt;property id=&quot;20307&quot; value=&quot;302&quot;/&gt;&lt;/object&gt;&lt;object type=&quot;3&quot; unique_id=&quot;24288&quot;&gt;&lt;property id=&quot;20148&quot; value=&quot;5&quot;/&gt;&lt;property id=&quot;20300&quot; value=&quot;Slide 14 - &amp;quot;Statue of Liberty  (1884)&amp;quot;&quot;/&gt;&lt;property id=&quot;20307&quot; value=&quot;303&quot;/&gt;&lt;/object&gt;&lt;object type=&quot;3&quot; unique_id=&quot;24436&quot;&gt;&lt;property id=&quot;20148&quot; value=&quot;5&quot;/&gt;&lt;property id=&quot;20300&quot; value=&quot;Slide 3 - &amp;quot;U.S. Supreme Court Weighs In&amp;quot;&quot;/&gt;&lt;property id=&quot;20307&quot; value=&quot;304&quot;/&gt;&lt;/object&gt;&lt;object type=&quot;3&quot; unique_id=&quot;25040&quot;&gt;&lt;property id=&quot;20148&quot; value=&quot;5&quot;/&gt;&lt;property id=&quot;20300&quot; value=&quot;Slide 7 - &amp;quot;Page Act (1875)&amp;quot;&quot;/&gt;&lt;property id=&quot;20307&quot; value=&quot;305&quot;/&gt;&lt;/object&gt;&lt;object type=&quot;3&quot; unique_id=&quot;25041&quot;&gt;&lt;property id=&quot;20148&quot; value=&quot;5&quot;/&gt;&lt;property id=&quot;20300&quot; value=&quot;Slide 9 - &amp;quot;Pigtail Ordinance (1878)&amp;quot;&quot;/&gt;&lt;property id=&quot;20307&quot; value=&quot;308&quot;/&gt;&lt;/object&gt;&lt;object type=&quot;3&quot; unique_id=&quot;25042&quot;&gt;&lt;property id=&quot;20148&quot; value=&quot;5&quot;/&gt;&lt;property id=&quot;20300&quot; value=&quot;Slide 10 - &amp;quot;Fifteen Passenger Bill (1878)&amp;quot;&quot;/&gt;&lt;property id=&quot;20307&quot; value=&quot;306&quot;/&gt;&lt;/object&gt;&lt;object type=&quot;3&quot; unique_id=&quot;25043&quot;&gt;&lt;property id=&quot;20148&quot; value=&quot;5&quot;/&gt;&lt;property id=&quot;20300&quot; value=&quot;Slide 11 - &amp;quot;Angell Treaty (1881)&amp;quot;&quot;/&gt;&lt;property id=&quot;20307&quot; value=&quot;307&quot;/&gt;&lt;/object&gt;&lt;object type=&quot;3&quot; unique_id=&quot;26670&quot;&gt;&lt;property id=&quot;20148&quot; value=&quot;5&quot;/&gt;&lt;property id=&quot;20300&quot; value=&quot;Slide 20 - &amp;quot;Geary Act (1892)&amp;quot;&quot;/&gt;&lt;property id=&quot;20307&quot; value=&quot;309&quot;/&gt;&lt;/object&gt;&lt;object type=&quot;3&quot; unique_id=&quot;26671&quot;&gt;&lt;property id=&quot;20148&quot; value=&quot;5&quot;/&gt;&lt;property id=&quot;20300&quot; value=&quot;Slide 25 - &amp;quot;WWI Discrimination (1914-1918)&amp;quot;&quot;/&gt;&lt;property id=&quot;20307&quot; value=&quot;310&quot;/&gt;&lt;/object&gt;&lt;object type=&quot;3&quot; unique_id=&quot;26672&quot;&gt;&lt;property id=&quot;20148&quot; value=&quot;5&quot;/&gt;&lt;property id=&quot;20300&quot; value=&quot;Slide 29 - &amp;quot;WWII Discrimination  (1936-1946)&amp;quot;&quot;/&gt;&lt;property id=&quot;20307&quot; value=&quot;311&quot;/&gt;&lt;/object&gt;&lt;object type=&quot;3&quot; unique_id=&quot;26673&quot;&gt;&lt;property id=&quot;20148&quot; value=&quot;5&quot;/&gt;&lt;property id=&quot;20300&quot; value=&quot;Slide 30 - &amp;quot;Conclusion&amp;quot;&quot;/&gt;&lt;property id=&quot;20307&quot; value=&quot;31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2163</TotalTime>
  <Words>4385</Words>
  <Application>Microsoft Office PowerPoint</Application>
  <PresentationFormat>Widescreen</PresentationFormat>
  <Paragraphs>151</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History of Immigration Law in the United States: Chinese Exclusion and Restrictive Legislation</vt:lpstr>
      <vt:lpstr>Introduction</vt:lpstr>
      <vt:lpstr>U.S. Supreme Court Weighs In</vt:lpstr>
      <vt:lpstr>Asians</vt:lpstr>
      <vt:lpstr>Burlingame-Seward Treaty (1868)</vt:lpstr>
      <vt:lpstr>Chinese Immigration: Backlash</vt:lpstr>
      <vt:lpstr>Page Act (1875)</vt:lpstr>
      <vt:lpstr>“The First Blow at the Chinese Question” (1877)</vt:lpstr>
      <vt:lpstr>Pigtail Ordinance (1878)</vt:lpstr>
      <vt:lpstr>Fifteen Passenger Bill (1878)</vt:lpstr>
      <vt:lpstr>Angell Treaty (1881)</vt:lpstr>
      <vt:lpstr>PowerPoint Presentation</vt:lpstr>
      <vt:lpstr>Chinese Exclusion Act (1882)</vt:lpstr>
      <vt:lpstr>Statue of Liberty  (1884)</vt:lpstr>
      <vt:lpstr>Tacoma Riot (1885)</vt:lpstr>
      <vt:lpstr>Scott Act (1888)</vt:lpstr>
      <vt:lpstr>Bingham Ordinance (1890)</vt:lpstr>
      <vt:lpstr>Police Chief Crowley’s Petition (1890)</vt:lpstr>
      <vt:lpstr>The Creation of a Federal Immigration Bureaucracy:  Immigration Act (1891)</vt:lpstr>
      <vt:lpstr>Geary Act (1892)</vt:lpstr>
      <vt:lpstr>“The Chinese Must Go” (1894)</vt:lpstr>
      <vt:lpstr>Anti-Asian Boycott (1898)</vt:lpstr>
      <vt:lpstr>U.S. v. Wong Kim Ark (1898)</vt:lpstr>
      <vt:lpstr>Japanese Restricted (1906)</vt:lpstr>
      <vt:lpstr>WWI Discrimination (1914-1918)</vt:lpstr>
      <vt:lpstr>Immigration Act (1917)</vt:lpstr>
      <vt:lpstr>Emergency Quota Act (1921)</vt:lpstr>
      <vt:lpstr>Immigration Act (1924)</vt:lpstr>
      <vt:lpstr>WWII Discrimination  (1936-1946)</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Immigration and Citizenship in the United States</dc:title>
  <dc:creator>Artemus Ward</dc:creator>
  <cp:lastModifiedBy>Artemus Ward</cp:lastModifiedBy>
  <cp:revision>59</cp:revision>
  <dcterms:created xsi:type="dcterms:W3CDTF">2017-09-12T15:59:02Z</dcterms:created>
  <dcterms:modified xsi:type="dcterms:W3CDTF">2017-10-24T05:02:06Z</dcterms:modified>
</cp:coreProperties>
</file>